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</p:sldMasterIdLst>
  <p:notesMasterIdLst>
    <p:notesMasterId r:id="rId23"/>
  </p:notesMasterIdLst>
  <p:handoutMasterIdLst>
    <p:handoutMasterId r:id="rId24"/>
  </p:handoutMasterIdLst>
  <p:sldIdLst>
    <p:sldId id="256" r:id="rId5"/>
    <p:sldId id="257" r:id="rId6"/>
    <p:sldId id="258" r:id="rId7"/>
    <p:sldId id="272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74" r:id="rId19"/>
    <p:sldId id="269" r:id="rId20"/>
    <p:sldId id="270" r:id="rId21"/>
    <p:sldId id="273" r:id="rId22"/>
  </p:sldIdLst>
  <p:sldSz cx="9144000" cy="6858000" type="screen4x3"/>
  <p:notesSz cx="9926638" cy="6797675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4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2030" cy="3402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5622986" y="0"/>
            <a:ext cx="4302029" cy="3402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4EB363-8390-4198-BE0A-2ADEC8440B4B}" type="datetimeFigureOut">
              <a:rPr lang="it-IT" smtClean="0"/>
              <a:t>21/11/2017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1" y="6455832"/>
            <a:ext cx="4302030" cy="3402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5622986" y="6455832"/>
            <a:ext cx="4302029" cy="3402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0C73A6-0696-4110-8384-0D798B2F2081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body"/>
          </p:nvPr>
        </p:nvSpPr>
        <p:spPr>
          <a:xfrm>
            <a:off x="772808" y="5016429"/>
            <a:ext cx="6182098" cy="475222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it-IT" sz="2000" b="0" strike="noStrike" spc="-1">
                <a:latin typeface="Arial"/>
              </a:rPr>
              <a:t>Fai clic per modificare il formato delle note</a:t>
            </a:r>
          </a:p>
        </p:txBody>
      </p:sp>
      <p:sp>
        <p:nvSpPr>
          <p:cNvPr id="165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353620" cy="527708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it-IT" sz="1400" b="0" strike="noStrike" spc="-1">
                <a:latin typeface="Times New Roman"/>
              </a:rPr>
              <a:t> </a:t>
            </a:r>
          </a:p>
        </p:txBody>
      </p:sp>
      <p:sp>
        <p:nvSpPr>
          <p:cNvPr id="166" name="PlaceHolder 3"/>
          <p:cNvSpPr>
            <a:spLocks noGrp="1"/>
          </p:cNvSpPr>
          <p:nvPr>
            <p:ph type="dt"/>
          </p:nvPr>
        </p:nvSpPr>
        <p:spPr>
          <a:xfrm>
            <a:off x="4374095" y="0"/>
            <a:ext cx="3353620" cy="527708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it-IT" sz="1400" b="0" strike="noStrike" spc="-1">
                <a:latin typeface="Times New Roman"/>
              </a:rPr>
              <a:t> </a:t>
            </a:r>
          </a:p>
        </p:txBody>
      </p:sp>
      <p:sp>
        <p:nvSpPr>
          <p:cNvPr id="167" name="PlaceHolder 4"/>
          <p:cNvSpPr>
            <a:spLocks noGrp="1"/>
          </p:cNvSpPr>
          <p:nvPr>
            <p:ph type="ftr"/>
          </p:nvPr>
        </p:nvSpPr>
        <p:spPr>
          <a:xfrm>
            <a:off x="0" y="10033214"/>
            <a:ext cx="3353620" cy="527708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it-IT" sz="1400" b="0" strike="noStrike" spc="-1">
                <a:latin typeface="Times New Roman"/>
              </a:rPr>
              <a:t> </a:t>
            </a:r>
          </a:p>
        </p:txBody>
      </p:sp>
      <p:sp>
        <p:nvSpPr>
          <p:cNvPr id="168" name="PlaceHolder 5"/>
          <p:cNvSpPr>
            <a:spLocks noGrp="1"/>
          </p:cNvSpPr>
          <p:nvPr>
            <p:ph type="sldNum"/>
          </p:nvPr>
        </p:nvSpPr>
        <p:spPr>
          <a:xfrm>
            <a:off x="4374095" y="10033214"/>
            <a:ext cx="3353620" cy="527708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5054061D-29BD-45ED-9FB2-5D8A9862D3A1}" type="slidenum">
              <a:rPr lang="it-IT" sz="1400" b="0" strike="noStrike" spc="-1">
                <a:latin typeface="Times New Roman"/>
              </a:rPr>
              <a:pPr algn="r"/>
              <a:t>‹N›</a:t>
            </a:fld>
            <a:endParaRPr lang="it-IT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PlaceHolder 1"/>
          <p:cNvSpPr>
            <a:spLocks noGrp="1"/>
          </p:cNvSpPr>
          <p:nvPr>
            <p:ph type="body"/>
          </p:nvPr>
        </p:nvSpPr>
        <p:spPr>
          <a:xfrm>
            <a:off x="993242" y="3228835"/>
            <a:ext cx="7940053" cy="305885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it-IT" sz="2000" b="0" strike="noStrike" spc="-1">
              <a:latin typeface="Arial"/>
            </a:endParaRPr>
          </a:p>
        </p:txBody>
      </p:sp>
      <p:sp>
        <p:nvSpPr>
          <p:cNvPr id="279" name="TextShape 2"/>
          <p:cNvSpPr txBox="1"/>
          <p:nvPr/>
        </p:nvSpPr>
        <p:spPr>
          <a:xfrm>
            <a:off x="5623100" y="6455893"/>
            <a:ext cx="4301598" cy="339952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84144474-6BAD-47F4-85B7-B01EDB50909E}" type="slidenum">
              <a:rPr lang="it-IT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3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PlaceHolder 1"/>
          <p:cNvSpPr>
            <a:spLocks noGrp="1"/>
          </p:cNvSpPr>
          <p:nvPr>
            <p:ph type="body"/>
          </p:nvPr>
        </p:nvSpPr>
        <p:spPr>
          <a:xfrm>
            <a:off x="993242" y="3228835"/>
            <a:ext cx="7940053" cy="305885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it-IT" sz="2000" b="0" strike="noStrike" spc="-1">
              <a:latin typeface="Arial"/>
            </a:endParaRPr>
          </a:p>
        </p:txBody>
      </p:sp>
      <p:sp>
        <p:nvSpPr>
          <p:cNvPr id="279" name="TextShape 2"/>
          <p:cNvSpPr txBox="1"/>
          <p:nvPr/>
        </p:nvSpPr>
        <p:spPr>
          <a:xfrm>
            <a:off x="5623100" y="6455893"/>
            <a:ext cx="4301598" cy="339952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84144474-6BAD-47F4-85B7-B01EDB50909E}" type="slidenum">
              <a:rPr lang="it-IT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4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PlaceHolder 1"/>
          <p:cNvSpPr>
            <a:spLocks noGrp="1"/>
          </p:cNvSpPr>
          <p:nvPr>
            <p:ph type="body"/>
          </p:nvPr>
        </p:nvSpPr>
        <p:spPr>
          <a:xfrm>
            <a:off x="993242" y="3228835"/>
            <a:ext cx="7940053" cy="305885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it-IT" sz="2000" b="0" strike="noStrike" spc="-1">
              <a:latin typeface="Arial"/>
            </a:endParaRPr>
          </a:p>
        </p:txBody>
      </p:sp>
      <p:sp>
        <p:nvSpPr>
          <p:cNvPr id="281" name="TextShape 2"/>
          <p:cNvSpPr txBox="1"/>
          <p:nvPr/>
        </p:nvSpPr>
        <p:spPr>
          <a:xfrm>
            <a:off x="5623100" y="6455893"/>
            <a:ext cx="4301598" cy="339952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D2DE27FE-6723-4224-BE96-7E9CE59B1FE0}" type="slidenum">
              <a:rPr lang="it-IT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5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PlaceHolder 1"/>
          <p:cNvSpPr>
            <a:spLocks noGrp="1"/>
          </p:cNvSpPr>
          <p:nvPr>
            <p:ph type="body"/>
          </p:nvPr>
        </p:nvSpPr>
        <p:spPr>
          <a:xfrm>
            <a:off x="993242" y="3228835"/>
            <a:ext cx="7940053" cy="305885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it-IT" sz="2000" b="0" strike="noStrike" spc="-1">
              <a:latin typeface="Arial"/>
            </a:endParaRPr>
          </a:p>
        </p:txBody>
      </p:sp>
      <p:sp>
        <p:nvSpPr>
          <p:cNvPr id="283" name="TextShape 2"/>
          <p:cNvSpPr txBox="1"/>
          <p:nvPr/>
        </p:nvSpPr>
        <p:spPr>
          <a:xfrm>
            <a:off x="5623100" y="6455893"/>
            <a:ext cx="4301598" cy="339952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313C6FD4-0D35-4850-88CA-4034CB3B19CB}" type="slidenum">
              <a:rPr lang="it-IT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7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PlaceHolder 1"/>
          <p:cNvSpPr>
            <a:spLocks noGrp="1"/>
          </p:cNvSpPr>
          <p:nvPr>
            <p:ph type="body"/>
          </p:nvPr>
        </p:nvSpPr>
        <p:spPr>
          <a:xfrm>
            <a:off x="993242" y="3228835"/>
            <a:ext cx="7940053" cy="305885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it-IT" sz="2000" b="0" strike="noStrike" spc="-1">
              <a:latin typeface="Arial"/>
            </a:endParaRPr>
          </a:p>
        </p:txBody>
      </p:sp>
      <p:sp>
        <p:nvSpPr>
          <p:cNvPr id="285" name="TextShape 2"/>
          <p:cNvSpPr txBox="1"/>
          <p:nvPr/>
        </p:nvSpPr>
        <p:spPr>
          <a:xfrm>
            <a:off x="5623100" y="6455893"/>
            <a:ext cx="4301598" cy="339952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CE69AE1A-1B8D-4684-B241-9A8475C4145F}" type="slidenum">
              <a:rPr lang="it-IT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8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PlaceHolder 1"/>
          <p:cNvSpPr>
            <a:spLocks noGrp="1"/>
          </p:cNvSpPr>
          <p:nvPr>
            <p:ph type="body"/>
          </p:nvPr>
        </p:nvSpPr>
        <p:spPr>
          <a:xfrm>
            <a:off x="993242" y="3228835"/>
            <a:ext cx="7940053" cy="305885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it-IT" sz="2000" b="0" strike="noStrike" spc="-1">
              <a:latin typeface="Arial"/>
            </a:endParaRPr>
          </a:p>
        </p:txBody>
      </p:sp>
      <p:sp>
        <p:nvSpPr>
          <p:cNvPr id="287" name="TextShape 2"/>
          <p:cNvSpPr txBox="1"/>
          <p:nvPr/>
        </p:nvSpPr>
        <p:spPr>
          <a:xfrm>
            <a:off x="5623100" y="6455893"/>
            <a:ext cx="4301598" cy="339952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62D45FB1-236F-4CB1-8438-6048E8533673}" type="slidenum">
              <a:rPr lang="it-IT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9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PlaceHolder 1"/>
          <p:cNvSpPr>
            <a:spLocks noGrp="1"/>
          </p:cNvSpPr>
          <p:nvPr>
            <p:ph type="body"/>
          </p:nvPr>
        </p:nvSpPr>
        <p:spPr>
          <a:xfrm>
            <a:off x="993242" y="3228835"/>
            <a:ext cx="7940053" cy="305885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it-IT" sz="2000" b="0" strike="noStrike" spc="-1">
              <a:latin typeface="Arial"/>
            </a:endParaRPr>
          </a:p>
        </p:txBody>
      </p:sp>
      <p:sp>
        <p:nvSpPr>
          <p:cNvPr id="289" name="TextShape 2"/>
          <p:cNvSpPr txBox="1"/>
          <p:nvPr/>
        </p:nvSpPr>
        <p:spPr>
          <a:xfrm>
            <a:off x="5623100" y="6455893"/>
            <a:ext cx="4301598" cy="339952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2970C893-51C9-4F0A-8832-D72779199082}" type="slidenum">
              <a:rPr lang="it-IT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10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PlaceHolder 1"/>
          <p:cNvSpPr>
            <a:spLocks noGrp="1"/>
          </p:cNvSpPr>
          <p:nvPr>
            <p:ph type="body"/>
          </p:nvPr>
        </p:nvSpPr>
        <p:spPr>
          <a:xfrm>
            <a:off x="993242" y="3228835"/>
            <a:ext cx="7940053" cy="305885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it-IT" sz="2000" b="0" strike="noStrike" spc="-1">
              <a:latin typeface="Arial"/>
            </a:endParaRPr>
          </a:p>
        </p:txBody>
      </p:sp>
      <p:sp>
        <p:nvSpPr>
          <p:cNvPr id="291" name="TextShape 2"/>
          <p:cNvSpPr txBox="1"/>
          <p:nvPr/>
        </p:nvSpPr>
        <p:spPr>
          <a:xfrm>
            <a:off x="5623100" y="6455893"/>
            <a:ext cx="4301598" cy="339952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723D3066-E169-41CE-9318-9E347B3A8F32}" type="slidenum">
              <a:rPr lang="it-IT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11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PlaceHolder 1"/>
          <p:cNvSpPr>
            <a:spLocks noGrp="1"/>
          </p:cNvSpPr>
          <p:nvPr>
            <p:ph type="body"/>
          </p:nvPr>
        </p:nvSpPr>
        <p:spPr>
          <a:xfrm>
            <a:off x="993242" y="3228835"/>
            <a:ext cx="7940053" cy="305885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it-IT" sz="2000" b="0" strike="noStrike" spc="-1">
              <a:latin typeface="Arial"/>
            </a:endParaRPr>
          </a:p>
        </p:txBody>
      </p:sp>
      <p:sp>
        <p:nvSpPr>
          <p:cNvPr id="293" name="TextShape 2"/>
          <p:cNvSpPr txBox="1"/>
          <p:nvPr/>
        </p:nvSpPr>
        <p:spPr>
          <a:xfrm>
            <a:off x="5623100" y="6455893"/>
            <a:ext cx="4301598" cy="339952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E05817AB-25F1-4BD0-8CCB-D0AACD7F62F9}" type="slidenum">
              <a:rPr lang="it-IT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12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PlaceHolder 1"/>
          <p:cNvSpPr>
            <a:spLocks noGrp="1"/>
          </p:cNvSpPr>
          <p:nvPr>
            <p:ph type="body"/>
          </p:nvPr>
        </p:nvSpPr>
        <p:spPr>
          <a:xfrm>
            <a:off x="993242" y="3228835"/>
            <a:ext cx="7940053" cy="305885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it-IT" sz="2000" b="0" strike="noStrike" spc="-1">
              <a:latin typeface="Arial"/>
            </a:endParaRPr>
          </a:p>
        </p:txBody>
      </p:sp>
      <p:sp>
        <p:nvSpPr>
          <p:cNvPr id="295" name="TextShape 2"/>
          <p:cNvSpPr txBox="1"/>
          <p:nvPr/>
        </p:nvSpPr>
        <p:spPr>
          <a:xfrm>
            <a:off x="5623100" y="6455893"/>
            <a:ext cx="4301598" cy="339952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4515D861-34A5-4928-AABE-581592793953}" type="slidenum">
              <a:rPr lang="it-IT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13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PlaceHolder 1"/>
          <p:cNvSpPr>
            <a:spLocks noGrp="1"/>
          </p:cNvSpPr>
          <p:nvPr>
            <p:ph type="body"/>
          </p:nvPr>
        </p:nvSpPr>
        <p:spPr>
          <a:xfrm>
            <a:off x="993242" y="3228835"/>
            <a:ext cx="7940053" cy="305885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it-IT" sz="2000" b="0" strike="noStrike" spc="-1">
              <a:latin typeface="Arial"/>
            </a:endParaRPr>
          </a:p>
        </p:txBody>
      </p:sp>
      <p:sp>
        <p:nvSpPr>
          <p:cNvPr id="297" name="TextShape 2"/>
          <p:cNvSpPr txBox="1"/>
          <p:nvPr/>
        </p:nvSpPr>
        <p:spPr>
          <a:xfrm>
            <a:off x="5623100" y="6455893"/>
            <a:ext cx="4301598" cy="339952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4D7CA91F-F353-41E8-BE62-44CC0C17A39E}" type="slidenum">
              <a:rPr lang="it-IT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14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PlaceHolder 1"/>
          <p:cNvSpPr>
            <a:spLocks noGrp="1"/>
          </p:cNvSpPr>
          <p:nvPr>
            <p:ph type="body"/>
          </p:nvPr>
        </p:nvSpPr>
        <p:spPr>
          <a:xfrm>
            <a:off x="993242" y="3228835"/>
            <a:ext cx="7940053" cy="305885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it-IT" sz="2000" b="0" strike="noStrike" spc="-1">
              <a:latin typeface="Arial"/>
            </a:endParaRPr>
          </a:p>
        </p:txBody>
      </p:sp>
      <p:sp>
        <p:nvSpPr>
          <p:cNvPr id="297" name="TextShape 2"/>
          <p:cNvSpPr txBox="1"/>
          <p:nvPr/>
        </p:nvSpPr>
        <p:spPr>
          <a:xfrm>
            <a:off x="5623100" y="6455893"/>
            <a:ext cx="4301598" cy="339952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4D7CA91F-F353-41E8-BE62-44CC0C17A39E}" type="slidenum">
              <a:rPr lang="it-IT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15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PlaceHolder 1"/>
          <p:cNvSpPr>
            <a:spLocks noGrp="1"/>
          </p:cNvSpPr>
          <p:nvPr>
            <p:ph type="body"/>
          </p:nvPr>
        </p:nvSpPr>
        <p:spPr>
          <a:xfrm>
            <a:off x="993242" y="3228835"/>
            <a:ext cx="7940053" cy="305885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it-IT" sz="2000" b="0" strike="noStrike" spc="-1">
              <a:latin typeface="Arial"/>
            </a:endParaRPr>
          </a:p>
        </p:txBody>
      </p:sp>
      <p:sp>
        <p:nvSpPr>
          <p:cNvPr id="299" name="TextShape 2"/>
          <p:cNvSpPr txBox="1"/>
          <p:nvPr/>
        </p:nvSpPr>
        <p:spPr>
          <a:xfrm>
            <a:off x="5623100" y="6455893"/>
            <a:ext cx="4301598" cy="339952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105D17FE-6151-48DB-B38B-C56168AD4F86}" type="slidenum">
              <a:rPr lang="it-IT" sz="1200" b="0" strike="noStrike" spc="-1">
                <a:solidFill>
                  <a:srgbClr val="000000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17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400425" cy="2549525"/>
          </a:xfrm>
          <a:prstGeom prst="rect">
            <a:avLst/>
          </a:prstGeo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DF84B9-CF6E-4C68-AC41-C972A0DC159A}" type="slidenum">
              <a:rPr lang="it-IT" smtClean="0">
                <a:solidFill>
                  <a:prstClr val="black"/>
                </a:solidFill>
              </a:rPr>
              <a:pPr/>
              <a:t>18</a:t>
            </a:fld>
            <a:endParaRPr lang="it-IT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it-IT" sz="3200" b="0" strike="noStrike" spc="-1">
              <a:latin typeface="Arial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85800" y="2130480"/>
            <a:ext cx="7772040" cy="68130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it-IT" sz="3200" b="0" strike="noStrike" spc="-1">
              <a:latin typeface="Arial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748B6-3EC7-49CF-A40F-49FFE972962A}" type="datetime1">
              <a:rPr lang="ca-ES" smtClean="0">
                <a:solidFill>
                  <a:prstClr val="black">
                    <a:tint val="75000"/>
                  </a:prstClr>
                </a:solidFill>
              </a:rPr>
              <a:pPr/>
              <a:t>21/11/2017</a:t>
            </a:fld>
            <a:endParaRPr lang="ca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>
                <a:solidFill>
                  <a:prstClr val="black">
                    <a:tint val="75000"/>
                  </a:prstClr>
                </a:solidFill>
              </a:rPr>
              <a:t>Maristella Colombo, Duilio Fenzi - UAT Monza e Brianza</a:t>
            </a:r>
            <a:endParaRPr lang="ca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BCEE-7C3C-479A-A5CC-E7FAC66B6BE4}" type="slidenum">
              <a:rPr lang="ca-ES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ca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62939722"/>
      </p:ext>
    </p:extLst>
  </p:cSld>
  <p:clrMapOvr>
    <a:masterClrMapping/>
  </p:clrMapOvr>
  <p:transition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it-IT" sz="3200" b="0" strike="noStrike" spc="-1">
              <a:latin typeface="Arial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685800" y="2130480"/>
            <a:ext cx="7772040" cy="68130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it-IT" sz="3200" b="0" strike="noStrike" spc="-1">
              <a:latin typeface="Arial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it-IT" sz="3200" b="0" strike="noStrike" spc="-1">
              <a:latin typeface="Arial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685800" y="2130480"/>
            <a:ext cx="7772040" cy="68130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it-IT" sz="3200" b="0" strike="noStrike" spc="-1">
              <a:latin typeface="Arial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it-IT" sz="3200" b="0" strike="noStrike" spc="-1">
              <a:latin typeface="Arial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subTitle"/>
          </p:nvPr>
        </p:nvSpPr>
        <p:spPr>
          <a:xfrm>
            <a:off x="685800" y="2130480"/>
            <a:ext cx="7772040" cy="68130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it-IT" sz="3200" b="0" strike="noStrike" spc="-1">
              <a:latin typeface="Arial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0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9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0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1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2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3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a-ES" sz="4400" b="0" strike="noStrike" spc="-1">
                <a:solidFill>
                  <a:srgbClr val="000000"/>
                </a:solidFill>
                <a:latin typeface="Calibri"/>
              </a:rPr>
              <a:t>Feu clic aquí per editar l'estil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DBA99AF2-1344-4045-BFAC-8CD7CD75C4C4}" type="datetime1">
              <a:rPr lang="it-IT" sz="1200" b="0" strike="noStrike" spc="-1">
                <a:solidFill>
                  <a:srgbClr val="8B8B8B"/>
                </a:solidFill>
                <a:latin typeface="Calibri"/>
              </a:rPr>
              <a:pPr>
                <a:lnSpc>
                  <a:spcPct val="100000"/>
                </a:lnSpc>
              </a:pPr>
              <a:t>21/11/2017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BEA1B49A-0878-447A-AFF1-D48A19A0EC82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‹N›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3200" b="0" strike="noStrike" spc="-1">
                <a:solidFill>
                  <a:srgbClr val="000000"/>
                </a:solidFill>
                <a:latin typeface="Calibri"/>
              </a:rPr>
              <a:t>Fai clic per modificare il formato del testo della struttura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a-ES" sz="2400" b="0" strike="noStrike" spc="-1">
                <a:solidFill>
                  <a:srgbClr val="000000"/>
                </a:solidFill>
                <a:latin typeface="Calibri"/>
              </a:rPr>
              <a:t>Secondo livello struttura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Terzo livello struttura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Quarto livello struttura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Quinto livello struttura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Sesto livello struttura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Settimo livello struttura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700" r:id="rId13"/>
  </p:sldLayoutIdLst>
  <p:transition>
    <p:wipe dir="r"/>
  </p:transition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a-ES" sz="4400" b="0" strike="noStrike" spc="-1">
                <a:solidFill>
                  <a:srgbClr val="000000"/>
                </a:solidFill>
                <a:latin typeface="Calibri"/>
              </a:rPr>
              <a:t>Feu clic aquí per editar l'estil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703E7E2C-5B21-4718-98D1-8640AD5D7A74}" type="datetime1">
              <a:rPr lang="it-IT" sz="1200" b="0" strike="noStrike" spc="-1">
                <a:solidFill>
                  <a:srgbClr val="8B8B8B"/>
                </a:solidFill>
                <a:latin typeface="Calibri"/>
              </a:rPr>
              <a:pPr>
                <a:lnSpc>
                  <a:spcPct val="100000"/>
                </a:lnSpc>
              </a:pPr>
              <a:t>21/11/2017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DD898955-5B22-40EE-A6E7-A80C8BE166FD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‹N›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3200" b="0" strike="noStrike" spc="-1">
                <a:solidFill>
                  <a:srgbClr val="000000"/>
                </a:solidFill>
                <a:latin typeface="Calibri"/>
              </a:rPr>
              <a:t>Fai clic per modificare il formato del testo della struttura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a-ES" sz="2400" b="0" strike="noStrike" spc="-1">
                <a:solidFill>
                  <a:srgbClr val="000000"/>
                </a:solidFill>
                <a:latin typeface="Calibri"/>
              </a:rPr>
              <a:t>Secondo livello struttura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Terzo livello struttura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Quarto livello struttura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Quinto livello struttura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Sesto livello struttura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Settimo livello struttura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>
    <p:wipe dir="r"/>
  </p:transition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a-ES" sz="4400" b="0" strike="noStrike" spc="-1">
                <a:solidFill>
                  <a:srgbClr val="000000"/>
                </a:solidFill>
                <a:latin typeface="Calibri"/>
              </a:rPr>
              <a:t>Feu clic aquí per editar l'estil</a:t>
            </a:r>
          </a:p>
        </p:txBody>
      </p:sp>
      <p:sp>
        <p:nvSpPr>
          <p:cNvPr id="83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5D91769B-DCE1-40EC-9AD2-DEAEC6362D1C}" type="datetime1">
              <a:rPr lang="it-IT" sz="1200" b="0" strike="noStrike" spc="-1">
                <a:solidFill>
                  <a:srgbClr val="8B8B8B"/>
                </a:solidFill>
                <a:latin typeface="Calibri"/>
              </a:rPr>
              <a:pPr>
                <a:lnSpc>
                  <a:spcPct val="100000"/>
                </a:lnSpc>
              </a:pPr>
              <a:t>21/11/2017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C32D9C44-7B80-4009-BE1C-C37DACE17323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‹N›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3200" b="0" strike="noStrike" spc="-1">
                <a:solidFill>
                  <a:srgbClr val="000000"/>
                </a:solidFill>
                <a:latin typeface="Calibri"/>
              </a:rPr>
              <a:t>Fai clic per modificare il formato del testo della struttura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a-ES" sz="2400" b="0" strike="noStrike" spc="-1">
                <a:solidFill>
                  <a:srgbClr val="000000"/>
                </a:solidFill>
                <a:latin typeface="Calibri"/>
              </a:rPr>
              <a:t>Secondo livello struttura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Terzo livello struttura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Quarto livello struttura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Quinto livello struttura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Sesto livello struttura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Settimo livello struttura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ransition>
    <p:wipe dir="r"/>
  </p:transition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a-ES" sz="4400" b="0" strike="noStrike" spc="-1">
                <a:solidFill>
                  <a:srgbClr val="000000"/>
                </a:solidFill>
                <a:latin typeface="Calibri"/>
              </a:rPr>
              <a:t>Fare clic per modificare lo stile del titolo</a:t>
            </a:r>
          </a:p>
        </p:txBody>
      </p:sp>
      <p:sp>
        <p:nvSpPr>
          <p:cNvPr id="124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E0EECA4D-55A6-4914-AE21-C09E2A455964}" type="datetime1">
              <a:rPr lang="it-IT" sz="1200" b="0" strike="noStrike" spc="-1">
                <a:solidFill>
                  <a:srgbClr val="8B8B8B"/>
                </a:solidFill>
                <a:latin typeface="Times New Roman"/>
              </a:rPr>
              <a:pPr>
                <a:lnSpc>
                  <a:spcPct val="100000"/>
                </a:lnSpc>
              </a:pPr>
              <a:t>21/11/2017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Times New Roman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  <p:sp>
        <p:nvSpPr>
          <p:cNvPr id="126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9C1274AA-55A6-45B9-8AF5-851CA994C435}" type="slidenum">
              <a:rPr lang="it-IT" sz="1200" b="0" strike="noStrike" spc="-1">
                <a:solidFill>
                  <a:srgbClr val="8B8B8B"/>
                </a:solidFill>
                <a:latin typeface="Times New Roman"/>
              </a:rPr>
              <a:pPr algn="r">
                <a:lnSpc>
                  <a:spcPct val="100000"/>
                </a:lnSpc>
              </a:pPr>
              <a:t>‹N›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127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3200" b="0" strike="noStrike" spc="-1">
                <a:solidFill>
                  <a:srgbClr val="000000"/>
                </a:solidFill>
                <a:latin typeface="Calibri"/>
              </a:rPr>
              <a:t>Fai clic per modificare il formato del testo della struttura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a-ES" sz="2400" b="0" strike="noStrike" spc="-1">
                <a:solidFill>
                  <a:srgbClr val="000000"/>
                </a:solidFill>
                <a:latin typeface="Calibri"/>
              </a:rPr>
              <a:t>Secondo livello struttura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Terzo livello struttura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Quarto livello struttura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Quinto livello struttura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Sesto livello struttura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solidFill>
                  <a:srgbClr val="000000"/>
                </a:solidFill>
                <a:latin typeface="Calibri"/>
              </a:rPr>
              <a:t>Settimo livello struttura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ransition>
    <p:wipe dir="r"/>
  </p:transition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TextShape 1"/>
          <p:cNvSpPr txBox="1"/>
          <p:nvPr/>
        </p:nvSpPr>
        <p:spPr>
          <a:xfrm>
            <a:off x="684360" y="476280"/>
            <a:ext cx="7772040" cy="5689080"/>
          </a:xfrm>
          <a:prstGeom prst="rect">
            <a:avLst/>
          </a:prstGeom>
          <a:solidFill>
            <a:srgbClr val="FFFFFF"/>
          </a:solidFill>
          <a:ln w="3240">
            <a:solidFill>
              <a:srgbClr val="000000"/>
            </a:solidFill>
            <a:round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t/>
            </a:r>
            <a:br/>
            <a:r>
              <a:t/>
            </a:r>
            <a:br/>
            <a:r>
              <a:t/>
            </a:r>
            <a:br/>
            <a:r>
              <a:t/>
            </a:r>
            <a:br/>
            <a:r>
              <a:t/>
            </a:r>
            <a:br/>
            <a:r>
              <a:rPr lang="ca-ES" sz="1300" b="0" strike="noStrike" spc="-1">
                <a:solidFill>
                  <a:srgbClr val="000000"/>
                </a:solidFill>
                <a:latin typeface="Calibri"/>
              </a:rPr>
              <a:t>		</a:t>
            </a:r>
            <a:r>
              <a:t/>
            </a:r>
            <a:br/>
            <a:r>
              <a:t/>
            </a:r>
            <a:br/>
            <a:r>
              <a:t/>
            </a:r>
            <a:br/>
            <a:r>
              <a:rPr lang="ca-ES" sz="3200" b="1" strike="noStrike" spc="-1">
                <a:solidFill>
                  <a:srgbClr val="000000"/>
                </a:solidFill>
                <a:latin typeface="Calibri"/>
              </a:rPr>
              <a:t>Supporting Opportunity in Schools: Promoting Educational Equity</a:t>
            </a:r>
            <a:r>
              <a:t/>
            </a:r>
            <a:br/>
            <a:r>
              <a:t/>
            </a:r>
            <a:br/>
            <a:r>
              <a:rPr lang="ca-ES" sz="3200" b="1" i="1" strike="noStrike" spc="-1">
                <a:solidFill>
                  <a:srgbClr val="000000"/>
                </a:solidFill>
                <a:latin typeface="Calibri"/>
              </a:rPr>
              <a:t>First Transnational Meeting</a:t>
            </a:r>
            <a:r>
              <a:t/>
            </a:r>
            <a:br/>
            <a:r>
              <a:t/>
            </a:r>
            <a:br/>
            <a:r>
              <a:rPr lang="ca-ES" sz="2400" b="0" i="1" strike="noStrike" spc="-1">
                <a:solidFill>
                  <a:srgbClr val="000000"/>
                </a:solidFill>
                <a:latin typeface="Calibri"/>
              </a:rPr>
              <a:t>Monza. 22-24 November 2017</a:t>
            </a:r>
            <a:r>
              <a:t/>
            </a:r>
            <a:br/>
            <a:r>
              <a:t/>
            </a:r>
            <a:br/>
            <a:r>
              <a:rPr lang="ca-ES" sz="1800" b="1" strike="noStrike" spc="-1">
                <a:solidFill>
                  <a:srgbClr val="000000"/>
                </a:solidFill>
                <a:latin typeface="Calibri"/>
              </a:rPr>
              <a:t> 						</a:t>
            </a:r>
            <a:endParaRPr lang="ca-ES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70" name="Imatge 5"/>
          <p:cNvPicPr/>
          <p:nvPr/>
        </p:nvPicPr>
        <p:blipFill>
          <a:blip r:embed="rId2"/>
          <a:stretch/>
        </p:blipFill>
        <p:spPr>
          <a:xfrm>
            <a:off x="5734080" y="1285920"/>
            <a:ext cx="2552400" cy="742680"/>
          </a:xfrm>
          <a:prstGeom prst="rect">
            <a:avLst/>
          </a:prstGeom>
          <a:ln>
            <a:noFill/>
          </a:ln>
        </p:spPr>
      </p:pic>
      <p:pic>
        <p:nvPicPr>
          <p:cNvPr id="171" name="Picture 2"/>
          <p:cNvPicPr/>
          <p:nvPr/>
        </p:nvPicPr>
        <p:blipFill>
          <a:blip r:embed="rId3"/>
          <a:stretch/>
        </p:blipFill>
        <p:spPr>
          <a:xfrm>
            <a:off x="3728880" y="1031040"/>
            <a:ext cx="1485720" cy="1361880"/>
          </a:xfrm>
          <a:prstGeom prst="rect">
            <a:avLst/>
          </a:prstGeom>
          <a:ln w="9360">
            <a:noFill/>
          </a:ln>
        </p:spPr>
      </p:pic>
      <p:pic>
        <p:nvPicPr>
          <p:cNvPr id="172" name="Picture 3"/>
          <p:cNvPicPr/>
          <p:nvPr/>
        </p:nvPicPr>
        <p:blipFill>
          <a:blip r:embed="rId4"/>
          <a:stretch/>
        </p:blipFill>
        <p:spPr>
          <a:xfrm>
            <a:off x="1190520" y="1161000"/>
            <a:ext cx="1523520" cy="114264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6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0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TextShape 1"/>
          <p:cNvSpPr txBox="1"/>
          <p:nvPr/>
        </p:nvSpPr>
        <p:spPr>
          <a:xfrm>
            <a:off x="684360" y="476280"/>
            <a:ext cx="7772040" cy="5689080"/>
          </a:xfrm>
          <a:prstGeom prst="rect">
            <a:avLst/>
          </a:prstGeom>
          <a:solidFill>
            <a:srgbClr val="FFFFFF"/>
          </a:solidFill>
          <a:ln w="3240">
            <a:solidFill>
              <a:srgbClr val="000000"/>
            </a:solidFill>
            <a:round/>
          </a:ln>
        </p:spPr>
        <p:txBody>
          <a:bodyPr anchor="ctr">
            <a:normAutofit fontScale="70000" lnSpcReduction="20000"/>
          </a:bodyPr>
          <a:lstStyle/>
          <a:p>
            <a:pPr algn="ctr">
              <a:lnSpc>
                <a:spcPct val="150000"/>
              </a:lnSpc>
            </a:pPr>
            <a:r>
              <a:t/>
            </a:r>
            <a:br/>
            <a:r>
              <a:t/>
            </a:r>
            <a:br/>
            <a:r>
              <a:t/>
            </a:r>
            <a:br/>
            <a:r>
              <a:t/>
            </a:r>
            <a:br/>
            <a:r>
              <a:t/>
            </a:r>
            <a:br/>
            <a:r>
              <a:rPr lang="ca-ES" sz="1300" b="0" strike="noStrike" spc="-1" dirty="0">
                <a:solidFill>
                  <a:srgbClr val="000000"/>
                </a:solidFill>
                <a:latin typeface="Calibri"/>
              </a:rPr>
              <a:t>		</a:t>
            </a:r>
            <a:r>
              <a:t/>
            </a:r>
            <a:br/>
            <a:r>
              <a:t/>
            </a:r>
            <a:br/>
            <a:r>
              <a:t/>
            </a:r>
            <a:br/>
            <a:r>
              <a:t/>
            </a:r>
            <a:br/>
            <a:r>
              <a:t/>
            </a:r>
            <a:br/>
            <a:r>
              <a:rPr lang="ca-ES" sz="6200" b="1" strike="noStrike" spc="-1" dirty="0">
                <a:solidFill>
                  <a:srgbClr val="000000"/>
                </a:solidFill>
                <a:latin typeface="Calibri"/>
              </a:rPr>
              <a:t>Italian policies for inclusion </a:t>
            </a:r>
            <a:r>
              <a:rPr sz="6200"/>
              <a:t/>
            </a:r>
            <a:br>
              <a:rPr sz="6200"/>
            </a:br>
            <a:r>
              <a:rPr lang="ca-ES" sz="6200" b="1" strike="noStrike" spc="-1" dirty="0">
                <a:solidFill>
                  <a:srgbClr val="000000"/>
                </a:solidFill>
                <a:latin typeface="Calibri"/>
              </a:rPr>
              <a:t>and equity at school </a:t>
            </a:r>
            <a:r>
              <a:t/>
            </a:r>
            <a:br/>
            <a:r>
              <a:t/>
            </a:r>
            <a:br/>
            <a:r>
              <a:t/>
            </a:r>
            <a:br/>
            <a:r>
              <a:t/>
            </a:r>
            <a:br/>
            <a:r>
              <a:t/>
            </a:r>
            <a:br/>
            <a:r>
              <a:rPr lang="ca-ES" sz="1800" b="1" strike="noStrike" spc="-1" dirty="0">
                <a:solidFill>
                  <a:srgbClr val="000000"/>
                </a:solidFill>
                <a:latin typeface="Calibri"/>
              </a:rPr>
              <a:t> 						</a:t>
            </a:r>
            <a:endParaRPr lang="ca-ES" sz="1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74" name="Imatge 5"/>
          <p:cNvPicPr/>
          <p:nvPr/>
        </p:nvPicPr>
        <p:blipFill>
          <a:blip r:embed="rId2"/>
          <a:stretch/>
        </p:blipFill>
        <p:spPr>
          <a:xfrm>
            <a:off x="5734080" y="1285920"/>
            <a:ext cx="2552400" cy="742680"/>
          </a:xfrm>
          <a:prstGeom prst="rect">
            <a:avLst/>
          </a:prstGeom>
          <a:ln>
            <a:noFill/>
          </a:ln>
        </p:spPr>
      </p:pic>
      <p:pic>
        <p:nvPicPr>
          <p:cNvPr id="175" name="Picture 2"/>
          <p:cNvPicPr/>
          <p:nvPr/>
        </p:nvPicPr>
        <p:blipFill>
          <a:blip r:embed="rId3"/>
          <a:stretch/>
        </p:blipFill>
        <p:spPr>
          <a:xfrm>
            <a:off x="3728880" y="1031040"/>
            <a:ext cx="1485720" cy="1361880"/>
          </a:xfrm>
          <a:prstGeom prst="rect">
            <a:avLst/>
          </a:prstGeom>
          <a:ln w="9360">
            <a:noFill/>
          </a:ln>
        </p:spPr>
      </p:pic>
      <p:pic>
        <p:nvPicPr>
          <p:cNvPr id="176" name="Picture 3"/>
          <p:cNvPicPr/>
          <p:nvPr/>
        </p:nvPicPr>
        <p:blipFill>
          <a:blip r:embed="rId4"/>
          <a:stretch/>
        </p:blipFill>
        <p:spPr>
          <a:xfrm>
            <a:off x="1190520" y="1161000"/>
            <a:ext cx="1523520" cy="114264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6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0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Imatge 5"/>
          <p:cNvPicPr/>
          <p:nvPr/>
        </p:nvPicPr>
        <p:blipFill>
          <a:blip r:embed="rId3"/>
          <a:stretch/>
        </p:blipFill>
        <p:spPr>
          <a:xfrm>
            <a:off x="6516360" y="332640"/>
            <a:ext cx="2161800" cy="599760"/>
          </a:xfrm>
          <a:prstGeom prst="rect">
            <a:avLst/>
          </a:prstGeom>
          <a:ln>
            <a:noFill/>
          </a:ln>
        </p:spPr>
      </p:pic>
      <p:pic>
        <p:nvPicPr>
          <p:cNvPr id="178" name="Picture 2"/>
          <p:cNvPicPr/>
          <p:nvPr/>
        </p:nvPicPr>
        <p:blipFill>
          <a:blip r:embed="rId4"/>
          <a:stretch/>
        </p:blipFill>
        <p:spPr>
          <a:xfrm>
            <a:off x="3786120" y="142920"/>
            <a:ext cx="1085400" cy="995040"/>
          </a:xfrm>
          <a:prstGeom prst="rect">
            <a:avLst/>
          </a:prstGeom>
          <a:ln w="9360">
            <a:noFill/>
          </a:ln>
        </p:spPr>
      </p:pic>
      <p:pic>
        <p:nvPicPr>
          <p:cNvPr id="179" name="Picture 3"/>
          <p:cNvPicPr/>
          <p:nvPr/>
        </p:nvPicPr>
        <p:blipFill>
          <a:blip r:embed="rId5"/>
          <a:stretch/>
        </p:blipFill>
        <p:spPr>
          <a:xfrm>
            <a:off x="714240" y="214200"/>
            <a:ext cx="1190160" cy="892800"/>
          </a:xfrm>
          <a:prstGeom prst="rect">
            <a:avLst/>
          </a:prstGeom>
          <a:ln w="9360">
            <a:noFill/>
          </a:ln>
        </p:spPr>
      </p:pic>
      <p:sp>
        <p:nvSpPr>
          <p:cNvPr id="180" name="CustomShape 1"/>
          <p:cNvSpPr/>
          <p:nvPr/>
        </p:nvSpPr>
        <p:spPr>
          <a:xfrm>
            <a:off x="544680" y="1104120"/>
            <a:ext cx="9036000" cy="1244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Development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 inclusive </a:t>
            </a: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education</a:t>
            </a:r>
            <a:endParaRPr lang="it-IT" sz="2400" b="1" strike="noStrike" spc="-1" dirty="0">
              <a:latin typeface="Arial"/>
            </a:endParaRPr>
          </a:p>
        </p:txBody>
      </p:sp>
      <p:sp>
        <p:nvSpPr>
          <p:cNvPr id="181" name="CustomShape 2"/>
          <p:cNvSpPr/>
          <p:nvPr/>
        </p:nvSpPr>
        <p:spPr>
          <a:xfrm>
            <a:off x="1100160" y="2133000"/>
            <a:ext cx="7543440" cy="3407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>
            <a:noAutofit/>
          </a:bodyPr>
          <a:lstStyle/>
          <a:p>
            <a:pPr marL="343080" indent="-342720" algn="ctr">
              <a:lnSpc>
                <a:spcPct val="100000"/>
              </a:lnSpc>
              <a:spcBef>
                <a:spcPts val="740"/>
              </a:spcBef>
              <a:buClr>
                <a:srgbClr val="000000"/>
              </a:buClr>
            </a:pPr>
            <a:r>
              <a:rPr lang="it-IT" sz="2000" b="1" u="sng" spc="-1" dirty="0" err="1" smtClean="0">
                <a:solidFill>
                  <a:srgbClr val="000000"/>
                </a:solidFill>
                <a:latin typeface="Calibri"/>
              </a:rPr>
              <a:t>Italian</a:t>
            </a:r>
            <a:r>
              <a:rPr lang="it-IT" sz="2000" b="1" u="sng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1" u="sng" spc="-1" dirty="0" err="1" smtClean="0">
                <a:solidFill>
                  <a:srgbClr val="000000"/>
                </a:solidFill>
                <a:latin typeface="Calibri"/>
              </a:rPr>
              <a:t>Constitution</a:t>
            </a:r>
            <a:endParaRPr lang="it-IT" sz="2000" b="1" u="sng" spc="-1" dirty="0" smtClean="0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50000"/>
              </a:lnSpc>
              <a:spcBef>
                <a:spcPts val="740"/>
              </a:spcBef>
              <a:buClr>
                <a:srgbClr val="000000"/>
              </a:buClr>
              <a:buFont typeface="Arial"/>
              <a:buChar char="•"/>
            </a:pPr>
            <a:r>
              <a:rPr lang="it-IT" b="0" strike="noStrike" spc="-1" dirty="0" smtClean="0">
                <a:solidFill>
                  <a:srgbClr val="000000"/>
                </a:solidFill>
                <a:latin typeface="Calibri"/>
              </a:rPr>
              <a:t>The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Italian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Republic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guarantees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school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for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all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(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Article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34) and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requires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that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mandatory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duty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solidarity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be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fulfilled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(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Article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2).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Moreover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,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it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is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the ‘duty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the Republic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remove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any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obstacles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constraining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freedom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and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equality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citizens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in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order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ensure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the full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development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human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person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’ (</a:t>
            </a:r>
            <a:r>
              <a:rPr lang="it-IT" b="0" strike="noStrike" spc="-1" dirty="0" err="1">
                <a:solidFill>
                  <a:srgbClr val="000000"/>
                </a:solidFill>
                <a:latin typeface="Calibri"/>
              </a:rPr>
              <a:t>Article</a:t>
            </a:r>
            <a:r>
              <a:rPr lang="it-IT" b="0" strike="noStrike" spc="-1" dirty="0">
                <a:solidFill>
                  <a:srgbClr val="000000"/>
                </a:solidFill>
                <a:latin typeface="Calibri"/>
              </a:rPr>
              <a:t> 3</a:t>
            </a:r>
            <a:r>
              <a:rPr lang="it-IT" b="0" strike="noStrike" spc="-1" dirty="0" smtClean="0">
                <a:solidFill>
                  <a:srgbClr val="000000"/>
                </a:solidFill>
                <a:latin typeface="Calibri"/>
              </a:rPr>
              <a:t>)</a:t>
            </a:r>
            <a:endParaRPr lang="it-IT" b="0" strike="noStrike" spc="-1" dirty="0" smtClean="0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lang="it-IT" b="0" strike="noStrike" spc="-1" dirty="0">
              <a:latin typeface="Arial"/>
            </a:endParaRPr>
          </a:p>
        </p:txBody>
      </p:sp>
      <p:pic>
        <p:nvPicPr>
          <p:cNvPr id="182" name="Immagine 1"/>
          <p:cNvPicPr/>
          <p:nvPr/>
        </p:nvPicPr>
        <p:blipFill>
          <a:blip r:embed="rId6"/>
          <a:stretch/>
        </p:blipFill>
        <p:spPr>
          <a:xfrm>
            <a:off x="330480" y="1556640"/>
            <a:ext cx="427320" cy="4104000"/>
          </a:xfrm>
          <a:prstGeom prst="rect">
            <a:avLst/>
          </a:prstGeom>
          <a:ln>
            <a:noFill/>
          </a:ln>
        </p:spPr>
      </p:pic>
      <p:sp>
        <p:nvSpPr>
          <p:cNvPr id="184" name="TextShape 4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9153F41C-3A24-4755-A5D2-0EF9CAF8E8AB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3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185" name="TextShape 5"/>
          <p:cNvSpPr txBox="1"/>
          <p:nvPr/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– </a:t>
            </a:r>
            <a:endParaRPr lang="it-IT" sz="12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UAT Monza e Brianza</a:t>
            </a:r>
            <a:endParaRPr lang="it-IT" sz="1200" b="0" strike="noStrike" spc="-1">
              <a:latin typeface="Times New Roman"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1428728" y="5000636"/>
            <a:ext cx="6929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After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so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many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year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of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inclusion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o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ur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country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is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now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considering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 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the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critical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issues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and  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the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need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to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rethink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some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aspects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of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entire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system</a:t>
            </a:r>
            <a:endParaRPr lang="it-IT" spc="-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Imatge 5"/>
          <p:cNvPicPr/>
          <p:nvPr/>
        </p:nvPicPr>
        <p:blipFill>
          <a:blip r:embed="rId3"/>
          <a:stretch/>
        </p:blipFill>
        <p:spPr>
          <a:xfrm>
            <a:off x="6516360" y="332640"/>
            <a:ext cx="2161800" cy="599760"/>
          </a:xfrm>
          <a:prstGeom prst="rect">
            <a:avLst/>
          </a:prstGeom>
          <a:ln>
            <a:noFill/>
          </a:ln>
        </p:spPr>
      </p:pic>
      <p:pic>
        <p:nvPicPr>
          <p:cNvPr id="178" name="Picture 2"/>
          <p:cNvPicPr/>
          <p:nvPr/>
        </p:nvPicPr>
        <p:blipFill>
          <a:blip r:embed="rId4"/>
          <a:stretch/>
        </p:blipFill>
        <p:spPr>
          <a:xfrm>
            <a:off x="3786120" y="142920"/>
            <a:ext cx="1085400" cy="995040"/>
          </a:xfrm>
          <a:prstGeom prst="rect">
            <a:avLst/>
          </a:prstGeom>
          <a:ln w="9360">
            <a:noFill/>
          </a:ln>
        </p:spPr>
      </p:pic>
      <p:pic>
        <p:nvPicPr>
          <p:cNvPr id="179" name="Picture 3"/>
          <p:cNvPicPr/>
          <p:nvPr/>
        </p:nvPicPr>
        <p:blipFill>
          <a:blip r:embed="rId5"/>
          <a:stretch/>
        </p:blipFill>
        <p:spPr>
          <a:xfrm>
            <a:off x="714240" y="214200"/>
            <a:ext cx="1190160" cy="892800"/>
          </a:xfrm>
          <a:prstGeom prst="rect">
            <a:avLst/>
          </a:prstGeom>
          <a:ln w="9360">
            <a:noFill/>
          </a:ln>
        </p:spPr>
      </p:pic>
      <p:sp>
        <p:nvSpPr>
          <p:cNvPr id="180" name="CustomShape 1"/>
          <p:cNvSpPr/>
          <p:nvPr/>
        </p:nvSpPr>
        <p:spPr>
          <a:xfrm>
            <a:off x="544680" y="1357298"/>
            <a:ext cx="9036000" cy="57150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Development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 inclusive </a:t>
            </a:r>
            <a:r>
              <a:rPr lang="it-IT" sz="2400" b="1" strike="noStrike" spc="-1" dirty="0" err="1" smtClean="0">
                <a:solidFill>
                  <a:srgbClr val="000000"/>
                </a:solidFill>
                <a:latin typeface="Calibri"/>
              </a:rPr>
              <a:t>education</a:t>
            </a:r>
            <a:endParaRPr lang="it-IT" sz="2400" b="1" strike="noStrike" spc="-1" dirty="0" smtClean="0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100000"/>
              </a:lnSpc>
            </a:pPr>
            <a:endParaRPr lang="it-IT" sz="2400" b="1" strike="noStrike" spc="-1" dirty="0">
              <a:latin typeface="Arial"/>
            </a:endParaRPr>
          </a:p>
        </p:txBody>
      </p:sp>
      <p:sp>
        <p:nvSpPr>
          <p:cNvPr id="181" name="CustomShape 2"/>
          <p:cNvSpPr/>
          <p:nvPr/>
        </p:nvSpPr>
        <p:spPr>
          <a:xfrm>
            <a:off x="1142976" y="1428736"/>
            <a:ext cx="7543440" cy="3407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740"/>
              </a:spcBef>
            </a:pPr>
            <a:endParaRPr lang="it-IT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740"/>
              </a:spcBef>
              <a:buClr>
                <a:srgbClr val="000000"/>
              </a:buClr>
              <a:buFont typeface="Arial"/>
              <a:buChar char="•"/>
            </a:pPr>
            <a:r>
              <a:rPr lang="it-IT" sz="1600" b="0" strike="noStrike" spc="-1" dirty="0" err="1" smtClean="0">
                <a:solidFill>
                  <a:srgbClr val="000000"/>
                </a:solidFill>
                <a:latin typeface="Calibri"/>
              </a:rPr>
              <a:t>Law</a:t>
            </a:r>
            <a:r>
              <a:rPr lang="it-IT" sz="1600" b="0" strike="noStrike" spc="-1" dirty="0" smtClean="0">
                <a:solidFill>
                  <a:srgbClr val="000000"/>
                </a:solidFill>
                <a:latin typeface="Calibri"/>
              </a:rPr>
              <a:t> 118/71</a:t>
            </a:r>
            <a:endParaRPr lang="it-IT" sz="1600" b="0" strike="noStrike" spc="-1" dirty="0" smtClean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740"/>
              </a:spcBef>
              <a:buClr>
                <a:srgbClr val="000000"/>
              </a:buClr>
              <a:buFont typeface="Arial"/>
              <a:buChar char="•"/>
            </a:pPr>
            <a:r>
              <a:rPr lang="it-IT" sz="1600" b="1" u="sng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Law</a:t>
            </a:r>
            <a:r>
              <a:rPr lang="it-IT" sz="1600" b="1" u="sng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b="1" u="sng" strike="noStrike" spc="-1" dirty="0" smtClean="0">
                <a:solidFill>
                  <a:srgbClr val="000000"/>
                </a:solidFill>
                <a:uFillTx/>
                <a:latin typeface="Calibri"/>
              </a:rPr>
              <a:t>517/77</a:t>
            </a:r>
            <a:r>
              <a:rPr lang="it-IT" sz="1600" b="1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strike="noStrike" spc="-1" dirty="0" smtClean="0">
                <a:solidFill>
                  <a:srgbClr val="000000"/>
                </a:solidFill>
                <a:uFillTx/>
                <a:latin typeface="Calibri"/>
              </a:rPr>
              <a:t> 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Children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with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disabilities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integrated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in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normal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classes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at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school</a:t>
            </a:r>
            <a:endParaRPr lang="it-IT" sz="1600" i="1" strike="noStrike" spc="-1" dirty="0" smtClean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740"/>
              </a:spcBef>
              <a:buClr>
                <a:srgbClr val="000000"/>
              </a:buClr>
              <a:buFont typeface="Arial"/>
              <a:buChar char="•"/>
            </a:pPr>
            <a:r>
              <a:rPr lang="it-IT" sz="1600" b="0" strike="noStrike" spc="-1" dirty="0" err="1" smtClean="0">
                <a:solidFill>
                  <a:srgbClr val="000000"/>
                </a:solidFill>
                <a:latin typeface="Calibri"/>
              </a:rPr>
              <a:t>Law</a:t>
            </a:r>
            <a:r>
              <a:rPr lang="it-IT" sz="1600" b="0" strike="noStrike" spc="-1" dirty="0" smtClean="0">
                <a:solidFill>
                  <a:srgbClr val="000000"/>
                </a:solidFill>
                <a:latin typeface="Calibri"/>
              </a:rPr>
              <a:t> 180 /78</a:t>
            </a:r>
            <a:endParaRPr lang="it-IT" sz="1600" b="0" strike="noStrike" spc="-1" dirty="0" smtClean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740"/>
              </a:spcBef>
              <a:buClr>
                <a:srgbClr val="000000"/>
              </a:buClr>
              <a:buFont typeface="Arial"/>
              <a:buChar char="•"/>
            </a:pPr>
            <a:r>
              <a:rPr lang="it-IT" sz="1600" b="1" u="sng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Law</a:t>
            </a:r>
            <a:r>
              <a:rPr lang="it-IT" sz="1600" b="1" u="sng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b="1" u="sng" strike="noStrike" spc="-1" dirty="0" smtClean="0">
                <a:solidFill>
                  <a:srgbClr val="000000"/>
                </a:solidFill>
                <a:uFillTx/>
                <a:latin typeface="Calibri"/>
              </a:rPr>
              <a:t>104/92</a:t>
            </a:r>
            <a:r>
              <a:rPr lang="it-IT" sz="1600" b="1" strike="noStrike" spc="-1" dirty="0" smtClean="0">
                <a:solidFill>
                  <a:srgbClr val="000000"/>
                </a:solidFill>
                <a:uFillTx/>
                <a:latin typeface="Calibri"/>
              </a:rPr>
              <a:t>    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More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rights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for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people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with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disabilities</a:t>
            </a:r>
            <a:endParaRPr lang="it-IT" sz="1600" i="1" strike="noStrike" spc="-1" dirty="0" smtClean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740"/>
              </a:spcBef>
              <a:buClr>
                <a:srgbClr val="000000"/>
              </a:buClr>
              <a:buFont typeface="Arial"/>
              <a:buChar char="•"/>
            </a:pPr>
            <a:r>
              <a:rPr lang="it-IT" sz="1600" b="0" strike="noStrike" spc="-1" dirty="0" smtClean="0">
                <a:solidFill>
                  <a:srgbClr val="000000"/>
                </a:solidFill>
                <a:latin typeface="Calibri"/>
              </a:rPr>
              <a:t>DPR 24 </a:t>
            </a:r>
            <a:r>
              <a:rPr lang="it-IT" sz="1600" b="0" strike="noStrike" spc="-1" dirty="0" err="1" smtClean="0">
                <a:solidFill>
                  <a:srgbClr val="000000"/>
                </a:solidFill>
                <a:latin typeface="Calibri"/>
              </a:rPr>
              <a:t>February</a:t>
            </a:r>
            <a:r>
              <a:rPr lang="it-IT" sz="1600" b="0" strike="noStrike" spc="-1" dirty="0" smtClean="0">
                <a:solidFill>
                  <a:srgbClr val="000000"/>
                </a:solidFill>
                <a:latin typeface="Calibri"/>
              </a:rPr>
              <a:t> 1994</a:t>
            </a:r>
            <a:endParaRPr lang="it-IT" sz="1600" b="0" strike="noStrike" spc="-1" dirty="0" smtClean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740"/>
              </a:spcBef>
              <a:buClr>
                <a:srgbClr val="000000"/>
              </a:buClr>
              <a:buFont typeface="Arial"/>
              <a:buChar char="•"/>
            </a:pPr>
            <a:r>
              <a:rPr lang="it-IT" sz="1600" b="0" strike="noStrike" spc="-1" dirty="0" smtClean="0">
                <a:solidFill>
                  <a:srgbClr val="000000"/>
                </a:solidFill>
                <a:latin typeface="Calibri"/>
              </a:rPr>
              <a:t>2009 </a:t>
            </a:r>
            <a:r>
              <a:rPr lang="it-IT" sz="1600" b="0" i="1" strike="noStrike" spc="-1" dirty="0" smtClean="0">
                <a:solidFill>
                  <a:srgbClr val="000000"/>
                </a:solidFill>
                <a:latin typeface="Calibri"/>
              </a:rPr>
              <a:t>ONU Convention </a:t>
            </a:r>
            <a:r>
              <a:rPr lang="it-IT" sz="1600" b="0" i="1" strike="noStrike" spc="-1" dirty="0" err="1" smtClean="0">
                <a:solidFill>
                  <a:srgbClr val="000000"/>
                </a:solidFill>
                <a:latin typeface="Calibri"/>
              </a:rPr>
              <a:t>Disability</a:t>
            </a:r>
            <a:endParaRPr lang="it-IT" sz="1600" b="0" strike="noStrike" spc="-1" dirty="0" smtClean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740"/>
              </a:spcBef>
              <a:buClr>
                <a:srgbClr val="000000"/>
              </a:buClr>
              <a:buFont typeface="Arial"/>
              <a:buChar char="•"/>
            </a:pPr>
            <a:r>
              <a:rPr lang="it-IT" sz="1600" b="0" strike="noStrike" spc="-1" dirty="0" smtClean="0">
                <a:solidFill>
                  <a:srgbClr val="000000"/>
                </a:solidFill>
                <a:latin typeface="Calibri"/>
              </a:rPr>
              <a:t>2009 </a:t>
            </a:r>
            <a:r>
              <a:rPr lang="it-IT" sz="1600" b="0" strike="noStrike" spc="-1" dirty="0" err="1" smtClean="0">
                <a:solidFill>
                  <a:srgbClr val="000000"/>
                </a:solidFill>
                <a:latin typeface="Calibri"/>
              </a:rPr>
              <a:t>Guidelines</a:t>
            </a:r>
            <a:r>
              <a:rPr lang="it-IT" sz="16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600" b="0" strike="noStrike" spc="-1" dirty="0" err="1" smtClean="0">
                <a:solidFill>
                  <a:srgbClr val="000000"/>
                </a:solidFill>
                <a:latin typeface="Calibri"/>
              </a:rPr>
              <a:t>for</a:t>
            </a:r>
            <a:r>
              <a:rPr lang="it-IT" sz="1600" b="0" strike="noStrike" spc="-1" dirty="0" smtClean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1600" b="0" strike="noStrike" spc="-1" dirty="0" err="1" smtClean="0">
                <a:solidFill>
                  <a:srgbClr val="000000"/>
                </a:solidFill>
                <a:latin typeface="Calibri"/>
              </a:rPr>
              <a:t>Inclusion</a:t>
            </a:r>
            <a:r>
              <a:rPr lang="it-IT" sz="16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600" b="0" strike="noStrike" spc="-1" dirty="0" err="1" smtClean="0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600" b="0" strike="noStrike" spc="-1" dirty="0" smtClean="0">
                <a:solidFill>
                  <a:srgbClr val="000000"/>
                </a:solidFill>
                <a:latin typeface="Calibri"/>
              </a:rPr>
              <a:t> people </a:t>
            </a:r>
            <a:r>
              <a:rPr lang="it-IT" sz="1600" b="0" strike="noStrike" spc="-1" dirty="0" err="1" smtClean="0">
                <a:solidFill>
                  <a:srgbClr val="000000"/>
                </a:solidFill>
                <a:latin typeface="Calibri"/>
              </a:rPr>
              <a:t>with</a:t>
            </a:r>
            <a:r>
              <a:rPr lang="it-IT" sz="16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600" b="0" strike="noStrike" spc="-1" dirty="0" err="1" smtClean="0">
                <a:solidFill>
                  <a:srgbClr val="000000"/>
                </a:solidFill>
                <a:latin typeface="Calibri"/>
              </a:rPr>
              <a:t>Disabilty</a:t>
            </a:r>
            <a:r>
              <a:rPr lang="it-IT" sz="16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endParaRPr lang="it-IT" sz="1600" b="0" strike="noStrike" spc="-1" dirty="0" smtClean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740"/>
              </a:spcBef>
              <a:buClr>
                <a:srgbClr val="000000"/>
              </a:buClr>
              <a:buFont typeface="Arial"/>
              <a:buChar char="•"/>
            </a:pPr>
            <a:r>
              <a:rPr lang="it-IT" sz="1600" b="1" u="sng" strike="noStrike" spc="-1" dirty="0" smtClean="0">
                <a:solidFill>
                  <a:srgbClr val="000000"/>
                </a:solidFill>
                <a:uFillTx/>
                <a:latin typeface="Calibri"/>
              </a:rPr>
              <a:t>L. 170/2010 </a:t>
            </a:r>
            <a:r>
              <a:rPr lang="it-IT" sz="16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600" b="0" i="1" strike="noStrike" spc="-1" dirty="0" err="1" smtClean="0">
                <a:solidFill>
                  <a:srgbClr val="000000"/>
                </a:solidFill>
                <a:latin typeface="Calibri"/>
              </a:rPr>
              <a:t>recognises</a:t>
            </a:r>
            <a:r>
              <a:rPr lang="it-IT" sz="1600" b="0" i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600" b="0" i="1" strike="noStrike" spc="-1" dirty="0" err="1" smtClean="0">
                <a:solidFill>
                  <a:srgbClr val="000000"/>
                </a:solidFill>
                <a:latin typeface="Calibri"/>
              </a:rPr>
              <a:t>dyslexia</a:t>
            </a:r>
            <a:r>
              <a:rPr lang="it-IT" sz="1600" b="0" i="1" strike="noStrike" spc="-1" dirty="0" smtClean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1600" b="0" i="1" strike="noStrike" spc="-1" dirty="0" err="1" smtClean="0">
                <a:solidFill>
                  <a:srgbClr val="000000"/>
                </a:solidFill>
                <a:latin typeface="Calibri"/>
              </a:rPr>
              <a:t>dysgraphia</a:t>
            </a:r>
            <a:r>
              <a:rPr lang="it-IT" sz="1600" b="0" i="1" strike="noStrike" spc="-1" dirty="0" smtClean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1600" b="0" i="1" strike="noStrike" spc="-1" dirty="0" err="1" smtClean="0">
                <a:solidFill>
                  <a:srgbClr val="000000"/>
                </a:solidFill>
                <a:latin typeface="Calibri"/>
              </a:rPr>
              <a:t>dysorthographia</a:t>
            </a:r>
            <a:r>
              <a:rPr lang="it-IT" sz="1600" b="0" i="1" strike="noStrike" spc="-1" dirty="0" smtClean="0">
                <a:solidFill>
                  <a:srgbClr val="000000"/>
                </a:solidFill>
                <a:latin typeface="Calibri"/>
              </a:rPr>
              <a:t> and </a:t>
            </a:r>
            <a:r>
              <a:rPr lang="it-IT" sz="1600" b="0" i="1" strike="noStrike" spc="-1" dirty="0" err="1" smtClean="0">
                <a:solidFill>
                  <a:srgbClr val="000000"/>
                </a:solidFill>
                <a:latin typeface="Calibri"/>
              </a:rPr>
              <a:t>dyscalculia</a:t>
            </a:r>
            <a:r>
              <a:rPr lang="it-IT" sz="1600" b="0" i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600" b="0" i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600" b="0" i="1" strike="noStrike" spc="-1" dirty="0" err="1" smtClean="0">
                <a:solidFill>
                  <a:srgbClr val="000000"/>
                </a:solidFill>
                <a:latin typeface="Calibri"/>
              </a:rPr>
              <a:t>as</a:t>
            </a:r>
            <a:r>
              <a:rPr lang="it-IT" sz="1600" b="0" i="1" strike="noStrike" spc="-1" dirty="0" smtClean="0">
                <a:solidFill>
                  <a:srgbClr val="000000"/>
                </a:solidFill>
                <a:latin typeface="Calibri"/>
              </a:rPr>
              <a:t>  </a:t>
            </a:r>
          </a:p>
          <a:p>
            <a:pPr marL="343080" indent="-342720">
              <a:lnSpc>
                <a:spcPct val="100000"/>
              </a:lnSpc>
              <a:spcBef>
                <a:spcPts val="740"/>
              </a:spcBef>
              <a:buClr>
                <a:srgbClr val="000000"/>
              </a:buClr>
            </a:pPr>
            <a:r>
              <a:rPr lang="it-IT" sz="1600" i="1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600" i="1" spc="-1" dirty="0" smtClean="0">
                <a:solidFill>
                  <a:srgbClr val="000000"/>
                </a:solidFill>
                <a:latin typeface="Calibri"/>
              </a:rPr>
              <a:t>      </a:t>
            </a:r>
            <a:r>
              <a:rPr lang="it-IT" sz="1600" b="0" i="1" strike="noStrike" spc="-1" dirty="0" err="1" smtClean="0">
                <a:solidFill>
                  <a:srgbClr val="000000"/>
                </a:solidFill>
                <a:latin typeface="Calibri"/>
              </a:rPr>
              <a:t>specific</a:t>
            </a:r>
            <a:r>
              <a:rPr lang="it-IT" sz="1600" b="0" i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600" b="0" i="1" strike="noStrike" spc="-1" dirty="0" err="1" smtClean="0">
                <a:solidFill>
                  <a:srgbClr val="000000"/>
                </a:solidFill>
                <a:latin typeface="Calibri"/>
              </a:rPr>
              <a:t>learning</a:t>
            </a:r>
            <a:r>
              <a:rPr lang="it-IT" sz="1600" b="0" i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600" b="0" i="1" strike="noStrike" spc="-1" dirty="0" err="1" smtClean="0">
                <a:solidFill>
                  <a:srgbClr val="000000"/>
                </a:solidFill>
                <a:latin typeface="Calibri"/>
              </a:rPr>
              <a:t>disorders</a:t>
            </a:r>
            <a:r>
              <a:rPr lang="it-IT" sz="1600" b="0" i="1" strike="noStrike" spc="-1" dirty="0" smtClean="0">
                <a:solidFill>
                  <a:srgbClr val="000000"/>
                </a:solidFill>
                <a:latin typeface="Calibri"/>
              </a:rPr>
              <a:t>.</a:t>
            </a:r>
            <a:endParaRPr lang="it-IT" sz="1600" b="0" i="1" strike="noStrike" spc="-1" dirty="0" smtClean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740"/>
              </a:spcBef>
              <a:buClr>
                <a:srgbClr val="000000"/>
              </a:buClr>
              <a:buFont typeface="Arial"/>
              <a:buChar char="•"/>
            </a:pPr>
            <a:r>
              <a:rPr lang="it-IT" sz="1600" b="1" u="sng" strike="noStrike" spc="-1" dirty="0" smtClean="0">
                <a:solidFill>
                  <a:srgbClr val="000000"/>
                </a:solidFill>
                <a:uFillTx/>
                <a:latin typeface="Calibri"/>
              </a:rPr>
              <a:t>The </a:t>
            </a:r>
            <a:r>
              <a:rPr lang="it-IT" sz="1600" b="1" u="sng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Ministerial</a:t>
            </a:r>
            <a:r>
              <a:rPr lang="it-IT" sz="1600" b="1" u="sng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b="1" u="sng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Directive</a:t>
            </a:r>
            <a:r>
              <a:rPr lang="it-IT" sz="1600" b="1" u="sng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b="1" u="sng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b="1" u="sng" strike="noStrike" spc="-1" dirty="0" smtClean="0">
                <a:solidFill>
                  <a:srgbClr val="000000"/>
                </a:solidFill>
                <a:uFillTx/>
                <a:latin typeface="Calibri"/>
              </a:rPr>
              <a:t>2012, </a:t>
            </a:r>
            <a:r>
              <a:rPr lang="it-IT" sz="1600" b="1" u="sng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600" b="1" u="sng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Measures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for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pupils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with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special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educational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needs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and </a:t>
            </a:r>
            <a:r>
              <a:rPr lang="it-IT" sz="1600" i="1" spc="-1" dirty="0" err="1" smtClean="0">
                <a:solidFill>
                  <a:srgbClr val="000000"/>
                </a:solidFill>
                <a:latin typeface="Calibri"/>
              </a:rPr>
              <a:t>guidelines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for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school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1600" i="1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inclusion</a:t>
            </a:r>
            <a:r>
              <a:rPr lang="it-IT" sz="1600" i="1" strike="noStrike" spc="-1" dirty="0" smtClean="0">
                <a:solidFill>
                  <a:srgbClr val="000000"/>
                </a:solidFill>
                <a:uFillTx/>
                <a:latin typeface="Calibri"/>
              </a:rPr>
              <a:t>’,</a:t>
            </a:r>
            <a:endParaRPr lang="it-IT" sz="1600" i="1" strike="noStrike" spc="-1" dirty="0" smtClean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740"/>
              </a:spcBef>
              <a:buClr>
                <a:srgbClr val="000000"/>
              </a:buClr>
            </a:pPr>
            <a:endParaRPr lang="it-IT" sz="1600" b="0" strike="noStrike" spc="-1" dirty="0" smtClean="0">
              <a:latin typeface="Arial"/>
            </a:endParaRPr>
          </a:p>
        </p:txBody>
      </p:sp>
      <p:pic>
        <p:nvPicPr>
          <p:cNvPr id="182" name="Immagine 1"/>
          <p:cNvPicPr/>
          <p:nvPr/>
        </p:nvPicPr>
        <p:blipFill>
          <a:blip r:embed="rId6"/>
          <a:stretch/>
        </p:blipFill>
        <p:spPr>
          <a:xfrm>
            <a:off x="330480" y="1556640"/>
            <a:ext cx="427320" cy="4104000"/>
          </a:xfrm>
          <a:prstGeom prst="rect">
            <a:avLst/>
          </a:prstGeom>
          <a:ln>
            <a:noFill/>
          </a:ln>
        </p:spPr>
      </p:pic>
      <p:sp>
        <p:nvSpPr>
          <p:cNvPr id="184" name="TextShape 4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9153F41C-3A24-4755-A5D2-0EF9CAF8E8AB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4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185" name="TextShape 5"/>
          <p:cNvSpPr txBox="1"/>
          <p:nvPr/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– </a:t>
            </a:r>
            <a:endParaRPr lang="it-IT" sz="12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UAT Monza e Brianza</a:t>
            </a:r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Imatge 5"/>
          <p:cNvPicPr/>
          <p:nvPr/>
        </p:nvPicPr>
        <p:blipFill>
          <a:blip r:embed="rId3"/>
          <a:stretch/>
        </p:blipFill>
        <p:spPr>
          <a:xfrm>
            <a:off x="6516360" y="332640"/>
            <a:ext cx="2161800" cy="599760"/>
          </a:xfrm>
          <a:prstGeom prst="rect">
            <a:avLst/>
          </a:prstGeom>
          <a:ln>
            <a:noFill/>
          </a:ln>
        </p:spPr>
      </p:pic>
      <p:pic>
        <p:nvPicPr>
          <p:cNvPr id="187" name="Picture 2"/>
          <p:cNvPicPr/>
          <p:nvPr/>
        </p:nvPicPr>
        <p:blipFill>
          <a:blip r:embed="rId4"/>
          <a:stretch/>
        </p:blipFill>
        <p:spPr>
          <a:xfrm>
            <a:off x="3786120" y="142920"/>
            <a:ext cx="1085400" cy="995040"/>
          </a:xfrm>
          <a:prstGeom prst="rect">
            <a:avLst/>
          </a:prstGeom>
          <a:ln w="9360">
            <a:noFill/>
          </a:ln>
        </p:spPr>
      </p:pic>
      <p:pic>
        <p:nvPicPr>
          <p:cNvPr id="188" name="Picture 3"/>
          <p:cNvPicPr/>
          <p:nvPr/>
        </p:nvPicPr>
        <p:blipFill>
          <a:blip r:embed="rId5"/>
          <a:stretch/>
        </p:blipFill>
        <p:spPr>
          <a:xfrm>
            <a:off x="714240" y="214200"/>
            <a:ext cx="1190160" cy="892800"/>
          </a:xfrm>
          <a:prstGeom prst="rect">
            <a:avLst/>
          </a:prstGeom>
          <a:ln w="9360">
            <a:noFill/>
          </a:ln>
        </p:spPr>
      </p:pic>
      <p:sp>
        <p:nvSpPr>
          <p:cNvPr id="189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6B7A7BF2-BB8F-488B-B4F0-06795008CB20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5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190" name="CustomShape 2"/>
          <p:cNvSpPr/>
          <p:nvPr/>
        </p:nvSpPr>
        <p:spPr>
          <a:xfrm>
            <a:off x="1714480" y="1571612"/>
            <a:ext cx="5768640" cy="308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 algn="ctr">
              <a:lnSpc>
                <a:spcPct val="100000"/>
              </a:lnSpc>
            </a:pPr>
            <a:endParaRPr lang="it-IT" sz="44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it-IT" sz="44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it-IT" sz="2400" b="0" strike="noStrike" spc="-1" dirty="0">
                <a:latin typeface="Calibri"/>
              </a:rPr>
              <a:t>A </a:t>
            </a:r>
            <a:r>
              <a:rPr lang="it-IT" sz="2400" b="0" strike="noStrike" spc="-1" dirty="0" err="1">
                <a:latin typeface="Calibri"/>
              </a:rPr>
              <a:t>few</a:t>
            </a:r>
            <a:r>
              <a:rPr lang="it-IT" sz="2400" b="0" strike="noStrike" spc="-1" dirty="0">
                <a:latin typeface="Calibri"/>
              </a:rPr>
              <a:t> </a:t>
            </a:r>
            <a:r>
              <a:rPr lang="it-IT" sz="2400" b="0" strike="noStrike" spc="-1" dirty="0" err="1">
                <a:latin typeface="Calibri"/>
              </a:rPr>
              <a:t>elements</a:t>
            </a:r>
            <a:r>
              <a:rPr lang="it-IT" sz="2400" b="0" strike="noStrike" spc="-1" dirty="0">
                <a:latin typeface="Calibri"/>
              </a:rPr>
              <a:t> </a:t>
            </a:r>
            <a:r>
              <a:rPr lang="it-IT" sz="2400" b="0" strike="noStrike" spc="-1" dirty="0" err="1">
                <a:latin typeface="Calibri"/>
              </a:rPr>
              <a:t>to</a:t>
            </a:r>
            <a:r>
              <a:rPr lang="it-IT" sz="2400" b="0" strike="noStrike" spc="-1" dirty="0">
                <a:latin typeface="Calibri"/>
              </a:rPr>
              <a:t> </a:t>
            </a:r>
            <a:r>
              <a:rPr lang="it-IT" sz="2400" b="0" strike="noStrike" spc="-1" dirty="0" err="1">
                <a:latin typeface="Calibri"/>
              </a:rPr>
              <a:t>understand</a:t>
            </a:r>
            <a:r>
              <a:rPr lang="it-IT" sz="2400" b="0" strike="noStrike" spc="-1" dirty="0">
                <a:latin typeface="Calibri"/>
              </a:rPr>
              <a:t>:</a:t>
            </a:r>
            <a:endParaRPr lang="it-IT" sz="24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it-IT" sz="800" b="0" strike="noStrike" spc="-1" dirty="0">
              <a:latin typeface="Arial"/>
            </a:endParaRPr>
          </a:p>
          <a:p>
            <a:pPr marL="216000" indent="-216000" algn="ctr">
              <a:lnSpc>
                <a:spcPct val="100000"/>
              </a:lnSpc>
              <a:buClr>
                <a:srgbClr val="0070C0"/>
              </a:buClr>
              <a:buSzPct val="45000"/>
              <a:buFont typeface="Wingdings" charset="2"/>
              <a:buChar char=""/>
            </a:pPr>
            <a:r>
              <a:rPr lang="it-IT" sz="2400" b="0" strike="noStrike" spc="-1" dirty="0">
                <a:latin typeface="Calibri"/>
              </a:rPr>
              <a:t>The inclusive </a:t>
            </a:r>
            <a:r>
              <a:rPr lang="it-IT" sz="2400" b="0" strike="noStrike" spc="-1" dirty="0" err="1">
                <a:latin typeface="Calibri"/>
              </a:rPr>
              <a:t>organizational</a:t>
            </a:r>
            <a:r>
              <a:rPr lang="it-IT" sz="2400" b="0" strike="noStrike" spc="-1" dirty="0">
                <a:latin typeface="Calibri"/>
              </a:rPr>
              <a:t> system</a:t>
            </a:r>
            <a:endParaRPr lang="it-IT" sz="2400" b="0" strike="noStrike" spc="-1" dirty="0">
              <a:latin typeface="Arial"/>
            </a:endParaRPr>
          </a:p>
          <a:p>
            <a:pPr marL="216000" indent="-216000" algn="ctr">
              <a:lnSpc>
                <a:spcPct val="100000"/>
              </a:lnSpc>
              <a:buClr>
                <a:srgbClr val="0070C0"/>
              </a:buClr>
              <a:buSzPct val="45000"/>
              <a:buFont typeface="Wingdings" charset="2"/>
              <a:buChar char=""/>
            </a:pPr>
            <a:r>
              <a:rPr lang="it-IT" sz="2400" b="0" strike="noStrike" spc="-1" dirty="0">
                <a:latin typeface="Calibri"/>
              </a:rPr>
              <a:t>The best </a:t>
            </a:r>
            <a:r>
              <a:rPr lang="it-IT" sz="2400" b="0" strike="noStrike" spc="-1" dirty="0" err="1">
                <a:latin typeface="Calibri"/>
              </a:rPr>
              <a:t>inclusion</a:t>
            </a:r>
            <a:r>
              <a:rPr lang="it-IT" sz="2400" b="0" strike="noStrike" spc="-1" dirty="0">
                <a:latin typeface="Calibri"/>
              </a:rPr>
              <a:t> </a:t>
            </a:r>
            <a:r>
              <a:rPr lang="it-IT" sz="2400" b="0" strike="noStrike" spc="-1" dirty="0" err="1">
                <a:latin typeface="Calibri"/>
              </a:rPr>
              <a:t>practices</a:t>
            </a:r>
            <a:r>
              <a:t/>
            </a:r>
            <a:br/>
            <a:r>
              <a:rPr lang="it-IT" sz="24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endParaRPr lang="it-IT" sz="2400" b="0" strike="noStrike" spc="-1" dirty="0">
              <a:latin typeface="Arial"/>
            </a:endParaRPr>
          </a:p>
        </p:txBody>
      </p:sp>
      <p:sp>
        <p:nvSpPr>
          <p:cNvPr id="191" name="CustomShape 3"/>
          <p:cNvSpPr/>
          <p:nvPr/>
        </p:nvSpPr>
        <p:spPr>
          <a:xfrm>
            <a:off x="2000232" y="3071810"/>
            <a:ext cx="5111280" cy="502920"/>
          </a:xfrm>
          <a:prstGeom prst="rect">
            <a:avLst/>
          </a:prstGeom>
          <a:ln>
            <a:rou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it-IT" sz="3200" b="0" strike="noStrike" spc="-1" dirty="0">
                <a:solidFill>
                  <a:srgbClr val="000000"/>
                </a:solidFill>
                <a:latin typeface="Calibri"/>
              </a:rPr>
              <a:t>   </a:t>
            </a:r>
            <a:r>
              <a:rPr lang="it-IT" sz="2400" b="1" spc="-1" dirty="0" smtClean="0">
                <a:solidFill>
                  <a:srgbClr val="000000"/>
                </a:solidFill>
                <a:latin typeface="Calibri"/>
              </a:rPr>
              <a:t>INCLUSION OF ALL STUDENTS</a:t>
            </a:r>
            <a:r>
              <a:rPr lang="it-IT" sz="24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endParaRPr lang="it-IT" sz="2400" b="1" strike="noStrike" spc="-1" dirty="0">
              <a:latin typeface="Arial"/>
            </a:endParaRPr>
          </a:p>
        </p:txBody>
      </p:sp>
      <p:sp>
        <p:nvSpPr>
          <p:cNvPr id="192" name="CustomShape 4"/>
          <p:cNvSpPr/>
          <p:nvPr/>
        </p:nvSpPr>
        <p:spPr>
          <a:xfrm>
            <a:off x="3643306" y="3857628"/>
            <a:ext cx="157572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it-IT" sz="3600" b="1" strike="noStrike" spc="-1" dirty="0">
                <a:latin typeface="Arial"/>
              </a:rPr>
              <a:t>HOW?</a:t>
            </a:r>
            <a:endParaRPr lang="it-IT" sz="3600" b="0" strike="noStrike" spc="-1" dirty="0">
              <a:latin typeface="Arial"/>
            </a:endParaRPr>
          </a:p>
        </p:txBody>
      </p:sp>
      <p:sp>
        <p:nvSpPr>
          <p:cNvPr id="193" name="CustomShape 5"/>
          <p:cNvSpPr/>
          <p:nvPr/>
        </p:nvSpPr>
        <p:spPr>
          <a:xfrm>
            <a:off x="500034" y="4500570"/>
            <a:ext cx="8280720" cy="1310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96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The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school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assumes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responsibility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spc="-1" dirty="0" err="1" smtClean="0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0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 smtClean="0">
                <a:solidFill>
                  <a:srgbClr val="000000"/>
                </a:solidFill>
                <a:latin typeface="Calibri"/>
              </a:rPr>
              <a:t>recognize</a:t>
            </a:r>
            <a:r>
              <a:rPr lang="it-IT" sz="20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the </a:t>
            </a:r>
            <a:r>
              <a:rPr lang="it-IT" sz="2000" b="1" strike="noStrike" spc="-1" dirty="0" err="1">
                <a:solidFill>
                  <a:srgbClr val="000000"/>
                </a:solidFill>
                <a:latin typeface="Calibri"/>
              </a:rPr>
              <a:t>real</a:t>
            </a:r>
            <a:r>
              <a:rPr lang="it-IT" sz="20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1" strike="noStrike" spc="-1" dirty="0" err="1">
                <a:solidFill>
                  <a:srgbClr val="000000"/>
                </a:solidFill>
                <a:latin typeface="Calibri"/>
              </a:rPr>
              <a:t>needs</a:t>
            </a:r>
            <a:r>
              <a:rPr lang="it-IT" sz="20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inclusion</a:t>
            </a:r>
            <a:endParaRPr lang="it-IT" sz="2000" b="0" strike="noStrike" spc="-1" dirty="0">
              <a:latin typeface="Arial"/>
            </a:endParaRPr>
          </a:p>
          <a:p>
            <a:pPr marL="274320" indent="-27396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The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school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activates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resources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for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inclusion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according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the "</a:t>
            </a:r>
            <a:r>
              <a:rPr lang="it-IT" sz="2000" b="1" strike="noStrike" spc="-1" dirty="0" err="1">
                <a:solidFill>
                  <a:srgbClr val="000000"/>
                </a:solidFill>
                <a:latin typeface="Calibri"/>
              </a:rPr>
              <a:t>special</a:t>
            </a:r>
            <a:r>
              <a:rPr lang="it-IT" sz="20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1" strike="noStrike" spc="-1" dirty="0" err="1">
                <a:solidFill>
                  <a:srgbClr val="000000"/>
                </a:solidFill>
                <a:latin typeface="Calibri"/>
              </a:rPr>
              <a:t>normality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"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approach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endParaRPr lang="it-IT" sz="2000" b="0" strike="noStrike" spc="-1" dirty="0">
              <a:latin typeface="Arial"/>
            </a:endParaRPr>
          </a:p>
          <a:p>
            <a:pPr marL="274320" indent="-27396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the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school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elaborates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models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inclusion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smtClean="0">
                <a:solidFill>
                  <a:srgbClr val="000000"/>
                </a:solidFill>
                <a:latin typeface="Calibri"/>
              </a:rPr>
              <a:t>and spread </a:t>
            </a:r>
            <a:r>
              <a:rPr lang="it-IT" sz="2000" b="0" strike="noStrike" spc="-1" dirty="0" err="1" smtClean="0">
                <a:solidFill>
                  <a:srgbClr val="000000"/>
                </a:solidFill>
                <a:latin typeface="Calibri"/>
              </a:rPr>
              <a:t>an</a:t>
            </a:r>
            <a:r>
              <a:rPr lang="it-IT" sz="20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1" strike="noStrike" spc="-1" dirty="0" smtClean="0">
                <a:solidFill>
                  <a:srgbClr val="000000"/>
                </a:solidFill>
                <a:latin typeface="Calibri"/>
              </a:rPr>
              <a:t>inclusive </a:t>
            </a:r>
            <a:r>
              <a:rPr lang="it-IT" sz="2000" b="1" strike="noStrike" spc="-1" dirty="0">
                <a:solidFill>
                  <a:srgbClr val="000000"/>
                </a:solidFill>
                <a:latin typeface="Calibri"/>
              </a:rPr>
              <a:t>culture</a:t>
            </a:r>
            <a:endParaRPr lang="it-IT" sz="2000" b="1" strike="noStrike" spc="-1" dirty="0">
              <a:latin typeface="Arial"/>
            </a:endParaRPr>
          </a:p>
        </p:txBody>
      </p:sp>
      <p:sp>
        <p:nvSpPr>
          <p:cNvPr id="194" name="TextShape 6"/>
          <p:cNvSpPr txBox="1"/>
          <p:nvPr/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extShape 1"/>
          <p:cNvSpPr txBox="1"/>
          <p:nvPr/>
        </p:nvSpPr>
        <p:spPr>
          <a:xfrm>
            <a:off x="457200" y="360000"/>
            <a:ext cx="8229240" cy="5904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 lnSpcReduction="10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endParaRPr lang="ca-ES" sz="3200" b="0" strike="noStrike" spc="-1" dirty="0" smtClean="0">
              <a:solidFill>
                <a:srgbClr val="000000"/>
              </a:solidFill>
              <a:latin typeface="Calibri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</a:pPr>
            <a:r>
              <a:rPr lang="ca-ES" sz="2400" b="1" strike="noStrike" spc="-1" dirty="0" smtClean="0">
                <a:solidFill>
                  <a:srgbClr val="000000"/>
                </a:solidFill>
                <a:latin typeface="Calibri"/>
              </a:rPr>
              <a:t>         THE KEYNOTES </a:t>
            </a:r>
            <a:r>
              <a:rPr lang="ca-ES" sz="2400" b="1" strike="noStrike" spc="-1" dirty="0">
                <a:solidFill>
                  <a:srgbClr val="000000"/>
                </a:solidFill>
                <a:latin typeface="Calibri"/>
              </a:rPr>
              <a:t>OF INCLUSION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endParaRPr lang="ca-ES" sz="2400" b="0" strike="noStrike" spc="-1" dirty="0">
              <a:solidFill>
                <a:srgbClr val="000000"/>
              </a:solidFill>
              <a:latin typeface="Calibri"/>
            </a:endParaRPr>
          </a:p>
          <a:p>
            <a:pPr marL="432000" indent="-324000" algn="just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400" b="1" strike="noStrike" spc="-1" dirty="0">
                <a:solidFill>
                  <a:srgbClr val="000000"/>
                </a:solidFill>
                <a:latin typeface="Calibri"/>
              </a:rPr>
              <a:t>Accept diversity</a:t>
            </a:r>
            <a:r>
              <a:rPr lang="ca-ES" sz="2400" b="0" strike="noStrike" spc="-1" dirty="0">
                <a:solidFill>
                  <a:srgbClr val="000000"/>
                </a:solidFill>
                <a:latin typeface="Calibri"/>
              </a:rPr>
              <a:t>: </a:t>
            </a:r>
            <a:r>
              <a:rPr lang="ca-ES" sz="2400" b="0" strike="noStrike" spc="-1" dirty="0" smtClean="0">
                <a:solidFill>
                  <a:srgbClr val="000000"/>
                </a:solidFill>
                <a:latin typeface="Calibri"/>
              </a:rPr>
              <a:t>diversity </a:t>
            </a:r>
            <a:r>
              <a:rPr lang="ca-ES" sz="2400" b="0" strike="noStrike" spc="-1" dirty="0">
                <a:solidFill>
                  <a:srgbClr val="000000"/>
                </a:solidFill>
                <a:latin typeface="Calibri"/>
              </a:rPr>
              <a:t>is essential to all human beings </a:t>
            </a:r>
            <a:r>
              <a:rPr lang="ca-ES" sz="2400" b="0" strike="noStrike" spc="-1" dirty="0" smtClean="0">
                <a:solidFill>
                  <a:srgbClr val="000000"/>
                </a:solidFill>
                <a:latin typeface="Calibri"/>
              </a:rPr>
              <a:t>.</a:t>
            </a:r>
            <a:endParaRPr lang="ca-ES" sz="2400" b="0" strike="noStrike" spc="-1" dirty="0">
              <a:solidFill>
                <a:srgbClr val="000000"/>
              </a:solidFill>
              <a:latin typeface="Calibri"/>
            </a:endParaRPr>
          </a:p>
          <a:p>
            <a:pPr marL="432000" indent="-324000" algn="just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400" b="0" strike="noStrike" spc="-1" dirty="0">
                <a:solidFill>
                  <a:srgbClr val="000000"/>
                </a:solidFill>
                <a:latin typeface="Calibri"/>
              </a:rPr>
              <a:t>Assure active participation: inclusion does not mean finding a place in the classroom. Being inclusive means a </a:t>
            </a:r>
            <a:r>
              <a:rPr lang="ca-ES" sz="2400" b="1" strike="noStrike" spc="-1" dirty="0">
                <a:solidFill>
                  <a:srgbClr val="000000"/>
                </a:solidFill>
                <a:latin typeface="Calibri"/>
              </a:rPr>
              <a:t>continuous effort </a:t>
            </a:r>
            <a:r>
              <a:rPr lang="ca-ES" sz="2400" b="1" strike="noStrike" spc="-1" dirty="0" smtClean="0">
                <a:solidFill>
                  <a:srgbClr val="000000"/>
                </a:solidFill>
                <a:latin typeface="Calibri"/>
              </a:rPr>
              <a:t>to </a:t>
            </a:r>
            <a:r>
              <a:rPr lang="ca-ES" sz="2400" b="1" strike="noStrike" spc="-1" dirty="0">
                <a:solidFill>
                  <a:srgbClr val="000000"/>
                </a:solidFill>
                <a:latin typeface="Calibri"/>
              </a:rPr>
              <a:t>assure an active participation</a:t>
            </a:r>
            <a:r>
              <a:rPr lang="ca-ES" sz="24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ca-ES" sz="2400" b="1" strike="noStrike" spc="-1" dirty="0">
                <a:solidFill>
                  <a:srgbClr val="000000"/>
                </a:solidFill>
                <a:latin typeface="Calibri"/>
              </a:rPr>
              <a:t>of the student </a:t>
            </a:r>
            <a:r>
              <a:rPr lang="ca-ES" sz="2400" b="0" strike="noStrike" spc="-1" dirty="0">
                <a:solidFill>
                  <a:srgbClr val="000000"/>
                </a:solidFill>
                <a:latin typeface="Calibri"/>
              </a:rPr>
              <a:t>as a learner and as a social being.</a:t>
            </a:r>
          </a:p>
          <a:p>
            <a:pPr marL="432000" indent="-324000" algn="just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400" b="0" strike="noStrike" spc="-1" dirty="0">
                <a:solidFill>
                  <a:srgbClr val="000000"/>
                </a:solidFill>
                <a:latin typeface="Calibri"/>
              </a:rPr>
              <a:t>Develop </a:t>
            </a:r>
            <a:r>
              <a:rPr lang="ca-ES" sz="2400" b="1" strike="noStrike" spc="-1" dirty="0">
                <a:solidFill>
                  <a:srgbClr val="000000"/>
                </a:solidFill>
                <a:latin typeface="Calibri"/>
              </a:rPr>
              <a:t>cooperation practices</a:t>
            </a:r>
            <a:r>
              <a:rPr lang="ca-ES" sz="2400" b="0" strike="noStrike" spc="-1" dirty="0">
                <a:solidFill>
                  <a:srgbClr val="000000"/>
                </a:solidFill>
                <a:latin typeface="Calibri"/>
              </a:rPr>
              <a:t>: inclusion is a continuous process which requires the support of all those who are interested in it.</a:t>
            </a:r>
          </a:p>
          <a:p>
            <a:pPr marL="432000" indent="-324000" algn="just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600" b="0" strike="noStrike" spc="-1" dirty="0">
                <a:solidFill>
                  <a:srgbClr val="000000"/>
                </a:solidFill>
                <a:latin typeface="Calibri"/>
              </a:rPr>
              <a:t>Imagine a different school: an inclusive school is a different school which learns </a:t>
            </a:r>
            <a:r>
              <a:rPr lang="ca-ES" sz="2600" b="0" strike="noStrike" spc="-1" dirty="0" smtClean="0">
                <a:solidFill>
                  <a:srgbClr val="000000"/>
                </a:solidFill>
                <a:latin typeface="Calibri"/>
              </a:rPr>
              <a:t>from its own experience  and promotes  continuous </a:t>
            </a:r>
            <a:r>
              <a:rPr lang="ca-ES" sz="2600" b="1" strike="noStrike" spc="-1" dirty="0" smtClean="0">
                <a:solidFill>
                  <a:srgbClr val="000000"/>
                </a:solidFill>
                <a:latin typeface="Calibri"/>
              </a:rPr>
              <a:t>change </a:t>
            </a:r>
            <a:r>
              <a:rPr lang="ca-ES" sz="2600" b="1" strike="noStrike" spc="-1" dirty="0">
                <a:solidFill>
                  <a:srgbClr val="000000"/>
                </a:solidFill>
                <a:latin typeface="Calibri"/>
              </a:rPr>
              <a:t>and development</a:t>
            </a:r>
            <a:r>
              <a:rPr lang="ca-ES" sz="2600" b="0" strike="noStrike" spc="-1" dirty="0">
                <a:solidFill>
                  <a:srgbClr val="000000"/>
                </a:solidFill>
                <a:latin typeface="Calibri"/>
              </a:rPr>
              <a:t>.</a:t>
            </a: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endParaRPr lang="ca-ES" sz="2600" b="0" strike="noStrike" spc="-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Imatge 5"/>
          <p:cNvPicPr/>
          <p:nvPr/>
        </p:nvPicPr>
        <p:blipFill>
          <a:blip r:embed="rId3"/>
          <a:stretch/>
        </p:blipFill>
        <p:spPr>
          <a:xfrm>
            <a:off x="6516360" y="332640"/>
            <a:ext cx="2161800" cy="599760"/>
          </a:xfrm>
          <a:prstGeom prst="rect">
            <a:avLst/>
          </a:prstGeom>
          <a:ln>
            <a:noFill/>
          </a:ln>
        </p:spPr>
      </p:pic>
      <p:pic>
        <p:nvPicPr>
          <p:cNvPr id="197" name="Picture 2"/>
          <p:cNvPicPr/>
          <p:nvPr/>
        </p:nvPicPr>
        <p:blipFill>
          <a:blip r:embed="rId4"/>
          <a:stretch/>
        </p:blipFill>
        <p:spPr>
          <a:xfrm>
            <a:off x="3786120" y="142920"/>
            <a:ext cx="1085400" cy="995040"/>
          </a:xfrm>
          <a:prstGeom prst="rect">
            <a:avLst/>
          </a:prstGeom>
          <a:ln w="9360">
            <a:noFill/>
          </a:ln>
        </p:spPr>
      </p:pic>
      <p:pic>
        <p:nvPicPr>
          <p:cNvPr id="198" name="Picture 3"/>
          <p:cNvPicPr/>
          <p:nvPr/>
        </p:nvPicPr>
        <p:blipFill>
          <a:blip r:embed="rId5"/>
          <a:stretch/>
        </p:blipFill>
        <p:spPr>
          <a:xfrm>
            <a:off x="714240" y="214200"/>
            <a:ext cx="1190160" cy="892800"/>
          </a:xfrm>
          <a:prstGeom prst="rect">
            <a:avLst/>
          </a:prstGeom>
          <a:ln w="9360">
            <a:noFill/>
          </a:ln>
        </p:spPr>
      </p:pic>
      <p:sp>
        <p:nvSpPr>
          <p:cNvPr id="199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91213890-3FB9-4F6A-BFD5-D61C5C7FF988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7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200" name="CustomShape 2"/>
          <p:cNvSpPr/>
          <p:nvPr/>
        </p:nvSpPr>
        <p:spPr>
          <a:xfrm>
            <a:off x="867240" y="1270800"/>
            <a:ext cx="7313400" cy="579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anchor="ctr"/>
          <a:lstStyle/>
          <a:p>
            <a:pPr algn="ctr">
              <a:lnSpc>
                <a:spcPct val="100000"/>
              </a:lnSpc>
            </a:pPr>
            <a:r>
              <a:rPr lang="it-IT" sz="3200" b="1" strike="noStrike" spc="-1">
                <a:solidFill>
                  <a:srgbClr val="0070C0"/>
                </a:solidFill>
                <a:latin typeface="Calibri"/>
              </a:rPr>
              <a:t>Inclusive and effective classroom practices</a:t>
            </a:r>
            <a:endParaRPr lang="it-IT" sz="3200" b="0" strike="noStrike" spc="-1">
              <a:latin typeface="Arial"/>
            </a:endParaRPr>
          </a:p>
        </p:txBody>
      </p:sp>
      <p:sp>
        <p:nvSpPr>
          <p:cNvPr id="201" name="CustomShape 3"/>
          <p:cNvSpPr/>
          <p:nvPr/>
        </p:nvSpPr>
        <p:spPr>
          <a:xfrm>
            <a:off x="449640" y="2061000"/>
            <a:ext cx="8229240" cy="2562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marL="272880" indent="-272520">
              <a:spcBef>
                <a:spcPts val="575"/>
              </a:spcBef>
              <a:buClr>
                <a:srgbClr val="17375E"/>
              </a:buClr>
              <a:buSzPct val="85000"/>
              <a:buFont typeface="Wingdings 2" charset="2"/>
              <a:buChar char=""/>
            </a:pPr>
            <a:r>
              <a:rPr lang="it-IT" sz="2000" spc="-1" dirty="0" err="1" smtClean="0">
                <a:solidFill>
                  <a:srgbClr val="000000"/>
                </a:solidFill>
                <a:latin typeface="Calibri"/>
              </a:rPr>
              <a:t>S</a:t>
            </a:r>
            <a:r>
              <a:rPr lang="it-IT" sz="2000" b="0" strike="noStrike" spc="-1" dirty="0" err="1" smtClean="0">
                <a:solidFill>
                  <a:srgbClr val="000000"/>
                </a:solidFill>
                <a:latin typeface="Calibri"/>
              </a:rPr>
              <a:t>olutions</a:t>
            </a:r>
            <a:r>
              <a:rPr lang="it-IT" sz="20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which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spc="-1" dirty="0" smtClean="0">
                <a:solidFill>
                  <a:srgbClr val="000000"/>
                </a:solidFill>
                <a:latin typeface="Calibri"/>
              </a:rPr>
              <a:t>are </a:t>
            </a:r>
            <a:r>
              <a:rPr lang="it-IT" sz="2000" b="0" strike="noStrike" spc="-1" dirty="0" err="1" smtClean="0">
                <a:solidFill>
                  <a:srgbClr val="000000"/>
                </a:solidFill>
                <a:latin typeface="Calibri"/>
              </a:rPr>
              <a:t>transferable</a:t>
            </a:r>
            <a:r>
              <a:rPr lang="it-IT" sz="20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across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a wide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variety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situations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endParaRPr lang="it-IT" sz="2000" b="0" strike="noStrike" spc="-1" dirty="0">
              <a:latin typeface="Arial"/>
            </a:endParaRPr>
          </a:p>
          <a:p>
            <a:pPr marL="272880" indent="-272520">
              <a:spcBef>
                <a:spcPts val="575"/>
              </a:spcBef>
              <a:buClr>
                <a:srgbClr val="17375E"/>
              </a:buClr>
              <a:buSzPct val="85000"/>
              <a:buFont typeface="Wingdings 2" charset="2"/>
              <a:buChar char=""/>
            </a:pPr>
            <a:r>
              <a:rPr lang="it-IT" sz="2000" b="0" strike="noStrike" spc="-1" dirty="0" err="1" smtClean="0">
                <a:solidFill>
                  <a:srgbClr val="000000"/>
                </a:solidFill>
                <a:latin typeface="Calibri"/>
              </a:rPr>
              <a:t>Practices</a:t>
            </a:r>
            <a:r>
              <a:rPr lang="it-IT" sz="20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working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in </a:t>
            </a:r>
            <a:r>
              <a:rPr lang="it-IT" sz="2000" b="0" strike="noStrike" spc="-1" dirty="0" err="1" smtClean="0">
                <a:solidFill>
                  <a:srgbClr val="000000"/>
                </a:solidFill>
                <a:latin typeface="Calibri"/>
              </a:rPr>
              <a:t>any</a:t>
            </a:r>
            <a:r>
              <a:rPr lang="it-IT" sz="20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 smtClean="0">
                <a:solidFill>
                  <a:srgbClr val="000000"/>
                </a:solidFill>
                <a:latin typeface="Calibri"/>
              </a:rPr>
              <a:t>different</a:t>
            </a:r>
            <a:r>
              <a:rPr lang="it-IT" sz="2000" b="0" strike="noStrike" spc="-1" dirty="0" smtClean="0">
                <a:solidFill>
                  <a:srgbClr val="000000"/>
                </a:solidFill>
                <a:latin typeface="Calibri"/>
              </a:rPr>
              <a:t> situation 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(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Canevaro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Ianes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)</a:t>
            </a:r>
            <a:endParaRPr lang="it-IT" sz="2000" b="0" strike="noStrike" spc="-1" dirty="0">
              <a:latin typeface="Arial"/>
            </a:endParaRPr>
          </a:p>
          <a:p>
            <a:pPr marL="272880" indent="-272520">
              <a:spcBef>
                <a:spcPts val="575"/>
              </a:spcBef>
              <a:buClr>
                <a:srgbClr val="17375E"/>
              </a:buClr>
              <a:buSzPct val="85000"/>
              <a:buFont typeface="Wingdings 2" charset="2"/>
              <a:buChar char=""/>
            </a:pP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Practices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which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reach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expected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goals</a:t>
            </a:r>
            <a:endParaRPr lang="it-IT" sz="2000" b="0" strike="noStrike" spc="-1" dirty="0">
              <a:latin typeface="Arial"/>
            </a:endParaRPr>
          </a:p>
          <a:p>
            <a:pPr marL="272880" indent="-272520">
              <a:spcBef>
                <a:spcPts val="575"/>
              </a:spcBef>
              <a:buClr>
                <a:srgbClr val="17375E"/>
              </a:buClr>
              <a:buSzPct val="85000"/>
              <a:buFont typeface="Wingdings 2" charset="2"/>
              <a:buChar char=""/>
            </a:pPr>
            <a:r>
              <a:rPr lang="it-IT" sz="2000" b="0" strike="noStrike" spc="-1" dirty="0" err="1" smtClean="0">
                <a:solidFill>
                  <a:srgbClr val="000000"/>
                </a:solidFill>
                <a:latin typeface="Calibri"/>
              </a:rPr>
              <a:t>Practices</a:t>
            </a:r>
            <a:r>
              <a:rPr lang="it-IT" sz="20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tending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 smtClean="0">
                <a:solidFill>
                  <a:srgbClr val="000000"/>
                </a:solidFill>
                <a:latin typeface="Calibri"/>
              </a:rPr>
              <a:t>develop</a:t>
            </a:r>
            <a:r>
              <a:rPr lang="it-IT" sz="2000" b="0" strike="noStrike" spc="-1" dirty="0" smtClean="0">
                <a:solidFill>
                  <a:srgbClr val="000000"/>
                </a:solidFill>
                <a:latin typeface="Calibri"/>
              </a:rPr>
              <a:t> a 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life project (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Canevaro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)</a:t>
            </a:r>
            <a:endParaRPr lang="it-IT" sz="2000" b="0" strike="noStrike" spc="-1" dirty="0">
              <a:latin typeface="Arial"/>
            </a:endParaRPr>
          </a:p>
          <a:p>
            <a:pPr marL="272880" indent="-272520">
              <a:spcBef>
                <a:spcPts val="575"/>
              </a:spcBef>
              <a:buClr>
                <a:srgbClr val="17375E"/>
              </a:buClr>
              <a:buSzPct val="85000"/>
              <a:buFont typeface="Wingdings 2" charset="2"/>
              <a:buChar char=""/>
            </a:pP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Useful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practices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(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Fornasa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)</a:t>
            </a:r>
            <a:endParaRPr lang="it-IT" sz="2000" b="0" strike="noStrike" spc="-1" dirty="0">
              <a:latin typeface="Arial"/>
            </a:endParaRPr>
          </a:p>
          <a:p>
            <a:pPr marL="272880" indent="-272520">
              <a:spcBef>
                <a:spcPts val="575"/>
              </a:spcBef>
              <a:buClr>
                <a:srgbClr val="17375E"/>
              </a:buClr>
              <a:buSzPct val="85000"/>
              <a:buFont typeface="Wingdings 2" charset="2"/>
              <a:buChar char=""/>
            </a:pP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Practices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tending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a «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special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normality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» </a:t>
            </a:r>
            <a:r>
              <a:rPr lang="it-IT" sz="2000" b="0" strike="noStrike" spc="-1" dirty="0" err="1" smtClean="0">
                <a:solidFill>
                  <a:srgbClr val="000000"/>
                </a:solidFill>
                <a:latin typeface="Calibri"/>
              </a:rPr>
              <a:t>approach</a:t>
            </a:r>
            <a:r>
              <a:rPr lang="it-IT" sz="2000" b="0" strike="noStrike" spc="-1" dirty="0" smtClean="0">
                <a:solidFill>
                  <a:srgbClr val="000000"/>
                </a:solidFill>
                <a:latin typeface="Calibri"/>
              </a:rPr>
              <a:t> (</a:t>
            </a:r>
            <a:r>
              <a:rPr lang="it-IT" sz="2000" b="0" strike="noStrike" spc="-1" dirty="0" err="1" smtClean="0">
                <a:solidFill>
                  <a:srgbClr val="000000"/>
                </a:solidFill>
                <a:latin typeface="Calibri"/>
              </a:rPr>
              <a:t>Ianes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)</a:t>
            </a:r>
            <a:endParaRPr lang="it-IT" sz="2000" b="0" strike="noStrike" spc="-1" dirty="0">
              <a:latin typeface="Arial"/>
            </a:endParaRPr>
          </a:p>
          <a:p>
            <a:pPr marL="272880" indent="-272520">
              <a:spcBef>
                <a:spcPts val="575"/>
              </a:spcBef>
              <a:buClr>
                <a:srgbClr val="17375E"/>
              </a:buClr>
              <a:buSzPct val="85000"/>
              <a:buFont typeface="Wingdings 2" charset="2"/>
              <a:buChar char=""/>
            </a:pP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Normal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practices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tending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preserve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differences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(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Booth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e </a:t>
            </a:r>
            <a:r>
              <a:rPr lang="it-IT" sz="2000" b="0" strike="noStrike" spc="-1" dirty="0" err="1">
                <a:solidFill>
                  <a:srgbClr val="000000"/>
                </a:solidFill>
                <a:latin typeface="Calibri"/>
              </a:rPr>
              <a:t>Ainscow</a:t>
            </a:r>
            <a:r>
              <a:rPr lang="it-IT" sz="2000" b="0" strike="noStrike" spc="-1" dirty="0">
                <a:solidFill>
                  <a:srgbClr val="000000"/>
                </a:solidFill>
                <a:latin typeface="Calibri"/>
              </a:rPr>
              <a:t> )</a:t>
            </a:r>
            <a:endParaRPr lang="it-IT" sz="20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575"/>
              </a:spcBef>
            </a:pPr>
            <a:endParaRPr lang="it-IT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575"/>
              </a:spcBef>
            </a:pPr>
            <a:endParaRPr lang="it-IT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575"/>
              </a:spcBef>
            </a:pPr>
            <a:endParaRPr lang="it-IT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575"/>
              </a:spcBef>
            </a:pPr>
            <a:endParaRPr lang="it-IT" sz="1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575"/>
              </a:spcBef>
            </a:pPr>
            <a:endParaRPr lang="it-IT" sz="1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575"/>
              </a:spcBef>
            </a:pPr>
            <a:endParaRPr lang="it-IT" sz="1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575"/>
              </a:spcBef>
            </a:pPr>
            <a:endParaRPr lang="it-IT" sz="1400" b="0" strike="noStrike" spc="-1" dirty="0">
              <a:latin typeface="Arial"/>
            </a:endParaRPr>
          </a:p>
        </p:txBody>
      </p:sp>
      <p:sp>
        <p:nvSpPr>
          <p:cNvPr id="202" name="CustomShape 4"/>
          <p:cNvSpPr/>
          <p:nvPr/>
        </p:nvSpPr>
        <p:spPr>
          <a:xfrm>
            <a:off x="500034" y="5000636"/>
            <a:ext cx="7273440" cy="820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it-IT" b="0" strike="noStrike" spc="-1" dirty="0" err="1">
                <a:solidFill>
                  <a:srgbClr val="000000"/>
                </a:solidFill>
                <a:latin typeface="Trebuchet MS"/>
              </a:rPr>
              <a:t>Nowadays</a:t>
            </a:r>
            <a:r>
              <a:rPr lang="it-IT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Trebuchet MS"/>
              </a:rPr>
              <a:t>we</a:t>
            </a:r>
            <a:r>
              <a:rPr lang="it-IT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Trebuchet MS"/>
              </a:rPr>
              <a:t>need</a:t>
            </a:r>
            <a:r>
              <a:rPr lang="it-IT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Trebuchet MS"/>
              </a:rPr>
              <a:t>to</a:t>
            </a:r>
            <a:r>
              <a:rPr lang="it-IT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Trebuchet MS"/>
              </a:rPr>
              <a:t>implement</a:t>
            </a:r>
            <a:r>
              <a:rPr lang="it-IT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Trebuchet MS"/>
              </a:rPr>
              <a:t>inclusion</a:t>
            </a:r>
            <a:endParaRPr lang="it-IT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it-IT" b="0" strike="noStrike" spc="-1" dirty="0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it-IT" b="0" strike="noStrike" spc="-1" dirty="0">
                <a:solidFill>
                  <a:srgbClr val="000000"/>
                </a:solidFill>
                <a:latin typeface="Trebuchet MS"/>
              </a:rPr>
              <a:t>The idea </a:t>
            </a:r>
            <a:r>
              <a:rPr lang="it-IT" b="0" strike="noStrike" spc="-1" dirty="0" err="1">
                <a:solidFill>
                  <a:srgbClr val="000000"/>
                </a:solidFill>
                <a:latin typeface="Trebuchet MS"/>
              </a:rPr>
              <a:t>of</a:t>
            </a:r>
            <a:r>
              <a:rPr lang="it-IT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b="0" strike="noStrike" spc="-1" dirty="0" err="1" smtClean="0">
                <a:solidFill>
                  <a:srgbClr val="000000"/>
                </a:solidFill>
                <a:latin typeface="Trebuchet MS"/>
              </a:rPr>
              <a:t>students</a:t>
            </a:r>
            <a:r>
              <a:rPr lang="it-IT" b="0" strike="noStrike" spc="-1" dirty="0" smtClean="0">
                <a:solidFill>
                  <a:srgbClr val="000000"/>
                </a:solidFill>
                <a:latin typeface="Trebuchet MS"/>
              </a:rPr>
              <a:t> welfare </a:t>
            </a:r>
            <a:r>
              <a:rPr lang="it-IT" b="0" strike="noStrike" spc="-1" dirty="0" err="1">
                <a:solidFill>
                  <a:srgbClr val="000000"/>
                </a:solidFill>
                <a:latin typeface="Trebuchet MS"/>
              </a:rPr>
              <a:t>has</a:t>
            </a:r>
            <a:r>
              <a:rPr lang="it-IT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b="0" strike="noStrike" spc="-1" dirty="0" err="1" smtClean="0">
                <a:solidFill>
                  <a:srgbClr val="000000"/>
                </a:solidFill>
                <a:latin typeface="Trebuchet MS"/>
              </a:rPr>
              <a:t>changed</a:t>
            </a:r>
            <a:r>
              <a:rPr lang="it-IT" b="0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b="0" strike="noStrike" spc="-1" dirty="0" err="1">
                <a:solidFill>
                  <a:srgbClr val="000000"/>
                </a:solidFill>
                <a:latin typeface="Trebuchet MS"/>
              </a:rPr>
              <a:t>too</a:t>
            </a:r>
            <a:endParaRPr lang="it-IT" b="0" strike="noStrike" spc="-1" dirty="0">
              <a:latin typeface="Arial"/>
            </a:endParaRPr>
          </a:p>
        </p:txBody>
      </p:sp>
      <p:sp>
        <p:nvSpPr>
          <p:cNvPr id="203" name="TextShape 5"/>
          <p:cNvSpPr txBox="1"/>
          <p:nvPr/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Imatge 5"/>
          <p:cNvPicPr/>
          <p:nvPr/>
        </p:nvPicPr>
        <p:blipFill>
          <a:blip r:embed="rId3"/>
          <a:stretch/>
        </p:blipFill>
        <p:spPr>
          <a:xfrm>
            <a:off x="6516360" y="332640"/>
            <a:ext cx="2161800" cy="599760"/>
          </a:xfrm>
          <a:prstGeom prst="rect">
            <a:avLst/>
          </a:prstGeom>
          <a:ln>
            <a:noFill/>
          </a:ln>
        </p:spPr>
      </p:pic>
      <p:pic>
        <p:nvPicPr>
          <p:cNvPr id="205" name="Picture 2"/>
          <p:cNvPicPr/>
          <p:nvPr/>
        </p:nvPicPr>
        <p:blipFill>
          <a:blip r:embed="rId4"/>
          <a:stretch/>
        </p:blipFill>
        <p:spPr>
          <a:xfrm>
            <a:off x="3786120" y="142920"/>
            <a:ext cx="1085400" cy="995040"/>
          </a:xfrm>
          <a:prstGeom prst="rect">
            <a:avLst/>
          </a:prstGeom>
          <a:ln w="9360">
            <a:noFill/>
          </a:ln>
        </p:spPr>
      </p:pic>
      <p:pic>
        <p:nvPicPr>
          <p:cNvPr id="206" name="Picture 3"/>
          <p:cNvPicPr/>
          <p:nvPr/>
        </p:nvPicPr>
        <p:blipFill>
          <a:blip r:embed="rId5"/>
          <a:stretch/>
        </p:blipFill>
        <p:spPr>
          <a:xfrm>
            <a:off x="714240" y="214200"/>
            <a:ext cx="1190160" cy="892800"/>
          </a:xfrm>
          <a:prstGeom prst="rect">
            <a:avLst/>
          </a:prstGeom>
          <a:ln w="9360">
            <a:noFill/>
          </a:ln>
        </p:spPr>
      </p:pic>
      <p:sp>
        <p:nvSpPr>
          <p:cNvPr id="207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1995B802-0F76-4FAC-8BB7-76E3D78FB94C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8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208" name="CustomShape 2"/>
          <p:cNvSpPr/>
          <p:nvPr/>
        </p:nvSpPr>
        <p:spPr>
          <a:xfrm>
            <a:off x="813600" y="1845000"/>
            <a:ext cx="7725960" cy="17013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BEYOND THE MEDICAL MODEL</a:t>
            </a:r>
            <a:r>
              <a:rPr/>
              <a:t/>
            </a:r>
            <a:br>
              <a:rPr/>
            </a:br>
            <a:r>
              <a:rPr lang="it-IT" sz="1800" b="0" strike="noStrike" spc="-1" dirty="0" err="1" smtClean="0">
                <a:solidFill>
                  <a:srgbClr val="000000"/>
                </a:solidFill>
                <a:latin typeface="Trebuchet MS"/>
              </a:rPr>
              <a:t>Disability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is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a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problem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suffered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by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a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person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and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directly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caused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by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illness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, trauma, or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other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health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conditions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requiring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specialist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care.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Disability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management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aims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at the cure or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adaptation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of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the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individual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and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to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a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behavioral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Trebuchet MS"/>
              </a:rPr>
              <a:t>change</a:t>
            </a:r>
            <a:endParaRPr lang="it-IT" sz="1800" b="0" strike="noStrike" spc="-1" dirty="0">
              <a:latin typeface="Arial"/>
            </a:endParaRPr>
          </a:p>
        </p:txBody>
      </p:sp>
      <p:sp>
        <p:nvSpPr>
          <p:cNvPr id="209" name="CustomShape 3"/>
          <p:cNvSpPr/>
          <p:nvPr/>
        </p:nvSpPr>
        <p:spPr>
          <a:xfrm>
            <a:off x="1076040" y="5813640"/>
            <a:ext cx="7200360" cy="4953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endParaRPr lang="it-IT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it-IT" sz="2400" b="0" strike="noStrike" spc="-1">
                <a:solidFill>
                  <a:srgbClr val="000000"/>
                </a:solidFill>
                <a:latin typeface="Calibri"/>
              </a:rPr>
              <a:t>BIOPSYCHOSOCIAL POINT OF VIEW</a:t>
            </a:r>
            <a:endParaRPr lang="it-IT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it-IT" sz="2400" b="0" strike="noStrike" spc="-1">
              <a:latin typeface="Arial"/>
            </a:endParaRPr>
          </a:p>
        </p:txBody>
      </p:sp>
      <p:sp>
        <p:nvSpPr>
          <p:cNvPr id="210" name="CustomShape 4"/>
          <p:cNvSpPr/>
          <p:nvPr/>
        </p:nvSpPr>
        <p:spPr>
          <a:xfrm>
            <a:off x="813600" y="3789000"/>
            <a:ext cx="7725960" cy="12909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BEYOND THE SOCIAL MODEL</a:t>
            </a:r>
            <a:r>
              <a:rPr/>
              <a:t/>
            </a:r>
            <a:br>
              <a:rPr/>
            </a:br>
            <a:r>
              <a:rPr lang="it-IT" sz="1800" b="0" strike="noStrike" spc="-1" dirty="0" err="1" smtClean="0">
                <a:solidFill>
                  <a:srgbClr val="000000"/>
                </a:solidFill>
                <a:latin typeface="Trebuchet MS"/>
              </a:rPr>
              <a:t>Disability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is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a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problem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mainly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generated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by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society and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must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be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solved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endParaRPr lang="it-IT" sz="1800" b="0" strike="noStrike" spc="-1" dirty="0" smtClean="0">
              <a:solidFill>
                <a:srgbClr val="000000"/>
              </a:solidFill>
              <a:latin typeface="Trebuchet MS"/>
            </a:endParaRPr>
          </a:p>
          <a:p>
            <a:pPr algn="ctr">
              <a:lnSpc>
                <a:spcPct val="100000"/>
              </a:lnSpc>
            </a:pPr>
            <a:r>
              <a:rPr lang="it-IT" sz="1800" b="0" strike="noStrike" spc="-1" dirty="0" smtClean="0">
                <a:solidFill>
                  <a:srgbClr val="000000"/>
                </a:solidFill>
                <a:latin typeface="Trebuchet MS"/>
              </a:rPr>
              <a:t>in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terms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of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full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integration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into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Trebuchet MS"/>
              </a:rPr>
              <a:t>society</a:t>
            </a:r>
            <a:endParaRPr lang="it-IT" sz="1800" b="0" strike="noStrike" spc="-1" dirty="0">
              <a:latin typeface="Arial"/>
            </a:endParaRPr>
          </a:p>
        </p:txBody>
      </p:sp>
      <p:sp>
        <p:nvSpPr>
          <p:cNvPr id="211" name="CustomShape 5"/>
          <p:cNvSpPr/>
          <p:nvPr/>
        </p:nvSpPr>
        <p:spPr>
          <a:xfrm>
            <a:off x="3462120" y="5192640"/>
            <a:ext cx="2428560" cy="57132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1">
              <a:lumMod val="85000"/>
            </a:schemeClr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12" name="CustomShape 6"/>
          <p:cNvSpPr/>
          <p:nvPr/>
        </p:nvSpPr>
        <p:spPr>
          <a:xfrm>
            <a:off x="431640" y="1104480"/>
            <a:ext cx="8407440" cy="638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it-IT" sz="2000" b="1" strike="noStrike" spc="-1" dirty="0">
                <a:solidFill>
                  <a:srgbClr val="0070C0"/>
                </a:solidFill>
                <a:latin typeface="Trebuchet MS"/>
              </a:rPr>
              <a:t>A </a:t>
            </a:r>
            <a:r>
              <a:rPr lang="it-IT" sz="2000" b="1" strike="noStrike" spc="-1" dirty="0" err="1">
                <a:solidFill>
                  <a:srgbClr val="0070C0"/>
                </a:solidFill>
                <a:latin typeface="Trebuchet MS"/>
              </a:rPr>
              <a:t>new</a:t>
            </a:r>
            <a:r>
              <a:rPr lang="it-IT" sz="2000" b="1" strike="noStrike" spc="-1" dirty="0">
                <a:solidFill>
                  <a:srgbClr val="0070C0"/>
                </a:solidFill>
                <a:latin typeface="Trebuchet MS"/>
              </a:rPr>
              <a:t> </a:t>
            </a:r>
            <a:r>
              <a:rPr lang="it-IT" sz="2000" b="1" strike="noStrike" spc="-1" dirty="0" err="1">
                <a:solidFill>
                  <a:srgbClr val="0070C0"/>
                </a:solidFill>
                <a:latin typeface="Trebuchet MS"/>
              </a:rPr>
              <a:t>prospective</a:t>
            </a:r>
            <a:r>
              <a:rPr/>
              <a:t/>
            </a:r>
            <a:br>
              <a:rPr/>
            </a:br>
            <a:r>
              <a:rPr lang="it-IT" dirty="0" smtClean="0">
                <a:solidFill>
                  <a:srgbClr val="FF0000"/>
                </a:solidFill>
                <a:sym typeface="Wingdings" pitchFamily="2" charset="2"/>
              </a:rPr>
              <a:t></a:t>
            </a:r>
            <a:r>
              <a:rPr lang="it-IT" dirty="0" smtClean="0">
                <a:sym typeface="Wingdings" pitchFamily="2" charset="2"/>
              </a:rPr>
              <a:t>  </a:t>
            </a:r>
            <a:r>
              <a:rPr lang="it-IT" b="1" strike="noStrike" spc="-1" dirty="0" smtClean="0">
                <a:latin typeface="Trebuchet MS"/>
              </a:rPr>
              <a:t>ICF</a:t>
            </a:r>
            <a:r>
              <a:rPr lang="it-IT" sz="1600" b="1" strike="noStrike" spc="-1" dirty="0" smtClean="0">
                <a:latin typeface="Trebuchet MS"/>
              </a:rPr>
              <a:t> </a:t>
            </a:r>
            <a:r>
              <a:rPr lang="it-IT" sz="1600" b="1" strike="noStrike" spc="-1" dirty="0">
                <a:latin typeface="Trebuchet MS"/>
              </a:rPr>
              <a:t>: International </a:t>
            </a:r>
            <a:r>
              <a:rPr lang="it-IT" sz="1600" b="1" strike="noStrike" spc="-1" dirty="0" err="1">
                <a:latin typeface="Trebuchet MS"/>
              </a:rPr>
              <a:t>Classification</a:t>
            </a:r>
            <a:r>
              <a:rPr lang="it-IT" sz="1600" b="1" strike="noStrike" spc="-1" dirty="0">
                <a:latin typeface="Trebuchet MS"/>
              </a:rPr>
              <a:t> </a:t>
            </a:r>
            <a:r>
              <a:rPr lang="it-IT" sz="1600" b="1" strike="noStrike" spc="-1" dirty="0" err="1">
                <a:latin typeface="Trebuchet MS"/>
              </a:rPr>
              <a:t>of</a:t>
            </a:r>
            <a:r>
              <a:rPr lang="it-IT" sz="1600" b="1" strike="noStrike" spc="-1" dirty="0">
                <a:latin typeface="Trebuchet MS"/>
              </a:rPr>
              <a:t> </a:t>
            </a:r>
            <a:r>
              <a:rPr lang="it-IT" sz="1600" b="1" strike="noStrike" spc="-1" dirty="0" err="1">
                <a:latin typeface="Trebuchet MS"/>
              </a:rPr>
              <a:t>Behaviour</a:t>
            </a:r>
            <a:r>
              <a:rPr lang="it-IT" sz="1600" b="1" strike="noStrike" spc="-1" dirty="0">
                <a:latin typeface="Trebuchet MS"/>
              </a:rPr>
              <a:t>, </a:t>
            </a:r>
            <a:r>
              <a:rPr lang="it-IT" sz="1600" b="1" strike="noStrike" spc="-1" dirty="0" err="1">
                <a:latin typeface="Trebuchet MS"/>
              </a:rPr>
              <a:t>Disability</a:t>
            </a:r>
            <a:r>
              <a:rPr lang="it-IT" sz="1600" b="1" strike="noStrike" spc="-1" dirty="0">
                <a:latin typeface="Trebuchet MS"/>
              </a:rPr>
              <a:t> and </a:t>
            </a:r>
            <a:r>
              <a:rPr lang="it-IT" sz="1600" b="1" strike="noStrike" spc="-1" dirty="0" err="1">
                <a:latin typeface="Trebuchet MS"/>
              </a:rPr>
              <a:t>Health</a:t>
            </a:r>
            <a:endParaRPr lang="it-IT" sz="1600" b="1" strike="noStrike" spc="-1" dirty="0">
              <a:latin typeface="Arial"/>
            </a:endParaRPr>
          </a:p>
        </p:txBody>
      </p:sp>
      <p:sp>
        <p:nvSpPr>
          <p:cNvPr id="213" name="CustomShape 7"/>
          <p:cNvSpPr/>
          <p:nvPr/>
        </p:nvSpPr>
        <p:spPr>
          <a:xfrm>
            <a:off x="6705720" y="6508800"/>
            <a:ext cx="213336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 algn="r">
              <a:lnSpc>
                <a:spcPct val="100000"/>
              </a:lnSpc>
            </a:pPr>
            <a:fld id="{76A3C904-778B-4857-9278-C8DBB4306247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8</a:t>
            </a:fld>
            <a:endParaRPr lang="it-IT" sz="1200" b="0" strike="noStrike" spc="-1">
              <a:latin typeface="Arial"/>
            </a:endParaRPr>
          </a:p>
        </p:txBody>
      </p:sp>
      <p:sp>
        <p:nvSpPr>
          <p:cNvPr id="214" name="TextShape 8"/>
          <p:cNvSpPr txBox="1"/>
          <p:nvPr/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Imatge 5"/>
          <p:cNvPicPr/>
          <p:nvPr/>
        </p:nvPicPr>
        <p:blipFill>
          <a:blip r:embed="rId3"/>
          <a:stretch/>
        </p:blipFill>
        <p:spPr>
          <a:xfrm>
            <a:off x="6516360" y="332640"/>
            <a:ext cx="2161800" cy="599760"/>
          </a:xfrm>
          <a:prstGeom prst="rect">
            <a:avLst/>
          </a:prstGeom>
          <a:ln>
            <a:noFill/>
          </a:ln>
        </p:spPr>
      </p:pic>
      <p:pic>
        <p:nvPicPr>
          <p:cNvPr id="216" name="Picture 2"/>
          <p:cNvPicPr/>
          <p:nvPr/>
        </p:nvPicPr>
        <p:blipFill>
          <a:blip r:embed="rId4"/>
          <a:stretch/>
        </p:blipFill>
        <p:spPr>
          <a:xfrm>
            <a:off x="3786120" y="142920"/>
            <a:ext cx="1085400" cy="995040"/>
          </a:xfrm>
          <a:prstGeom prst="rect">
            <a:avLst/>
          </a:prstGeom>
          <a:ln w="9360">
            <a:noFill/>
          </a:ln>
        </p:spPr>
      </p:pic>
      <p:pic>
        <p:nvPicPr>
          <p:cNvPr id="217" name="Picture 3"/>
          <p:cNvPicPr/>
          <p:nvPr/>
        </p:nvPicPr>
        <p:blipFill>
          <a:blip r:embed="rId5"/>
          <a:stretch/>
        </p:blipFill>
        <p:spPr>
          <a:xfrm>
            <a:off x="714240" y="214200"/>
            <a:ext cx="1190160" cy="892800"/>
          </a:xfrm>
          <a:prstGeom prst="rect">
            <a:avLst/>
          </a:prstGeom>
          <a:ln w="9360">
            <a:noFill/>
          </a:ln>
        </p:spPr>
      </p:pic>
      <p:sp>
        <p:nvSpPr>
          <p:cNvPr id="218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E34A8C74-44B8-47B0-85E9-7F8B0F496864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9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219" name="CustomShape 2"/>
          <p:cNvSpPr/>
          <p:nvPr/>
        </p:nvSpPr>
        <p:spPr>
          <a:xfrm>
            <a:off x="2230200" y="1146960"/>
            <a:ext cx="4682880" cy="51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it-IT" sz="2800" b="1" strike="noStrike" spc="-1">
                <a:solidFill>
                  <a:srgbClr val="0070C0"/>
                </a:solidFill>
                <a:latin typeface="Trebuchet MS"/>
              </a:rPr>
              <a:t>What do we concretely do?</a:t>
            </a:r>
            <a:endParaRPr lang="it-IT" sz="2800" b="0" strike="noStrike" spc="-1">
              <a:latin typeface="Arial"/>
            </a:endParaRPr>
          </a:p>
        </p:txBody>
      </p:sp>
      <p:sp>
        <p:nvSpPr>
          <p:cNvPr id="220" name="CustomShape 3"/>
          <p:cNvSpPr/>
          <p:nvPr/>
        </p:nvSpPr>
        <p:spPr>
          <a:xfrm>
            <a:off x="899640" y="1845000"/>
            <a:ext cx="7224840" cy="4433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marL="343080" indent="-342720">
              <a:lnSpc>
                <a:spcPct val="100000"/>
              </a:lnSpc>
              <a:spcBef>
                <a:spcPts val="380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Pupils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with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mental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or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physical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disabilities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are </a:t>
            </a:r>
            <a:r>
              <a:rPr lang="it-IT" sz="1900" b="1" strike="noStrike" spc="-1" dirty="0" err="1">
                <a:solidFill>
                  <a:srgbClr val="000000"/>
                </a:solidFill>
                <a:latin typeface="Trebuchet MS"/>
              </a:rPr>
              <a:t>integrated</a:t>
            </a:r>
            <a:r>
              <a:rPr lang="it-IT" sz="1900" b="1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1" strike="noStrike" spc="-1" dirty="0" err="1">
                <a:solidFill>
                  <a:srgbClr val="000000"/>
                </a:solidFill>
                <a:latin typeface="Trebuchet MS"/>
              </a:rPr>
              <a:t>into</a:t>
            </a:r>
            <a:r>
              <a:rPr lang="it-IT" sz="1900" b="1" strike="noStrike" spc="-1" dirty="0">
                <a:solidFill>
                  <a:srgbClr val="000000"/>
                </a:solidFill>
                <a:latin typeface="Trebuchet MS"/>
              </a:rPr>
              <a:t> in </a:t>
            </a:r>
            <a:r>
              <a:rPr lang="it-IT" sz="1900" b="1" strike="noStrike" spc="-1" dirty="0" err="1">
                <a:solidFill>
                  <a:srgbClr val="000000"/>
                </a:solidFill>
                <a:latin typeface="Trebuchet MS"/>
              </a:rPr>
              <a:t>normal</a:t>
            </a:r>
            <a:r>
              <a:rPr lang="it-IT" sz="1900" b="1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1" strike="noStrike" spc="-1" dirty="0" err="1">
                <a:solidFill>
                  <a:srgbClr val="000000"/>
                </a:solidFill>
                <a:latin typeface="Trebuchet MS"/>
              </a:rPr>
              <a:t>classes</a:t>
            </a:r>
            <a:endParaRPr lang="it-IT" sz="1900" b="1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380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We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prepare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an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individual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1" spc="-1" dirty="0" err="1">
                <a:solidFill>
                  <a:srgbClr val="000000"/>
                </a:solidFill>
                <a:latin typeface="Trebuchet MS"/>
              </a:rPr>
              <a:t>T</a:t>
            </a:r>
            <a:r>
              <a:rPr lang="it-IT" sz="1900" b="1" strike="noStrike" spc="-1" dirty="0" err="1" smtClean="0">
                <a:solidFill>
                  <a:srgbClr val="000000"/>
                </a:solidFill>
                <a:latin typeface="Trebuchet MS"/>
              </a:rPr>
              <a:t>eaching</a:t>
            </a:r>
            <a:r>
              <a:rPr lang="it-IT" sz="1900" b="1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1" spc="-1" dirty="0" err="1">
                <a:solidFill>
                  <a:srgbClr val="000000"/>
                </a:solidFill>
                <a:latin typeface="Trebuchet MS"/>
              </a:rPr>
              <a:t>P</a:t>
            </a:r>
            <a:r>
              <a:rPr lang="it-IT" sz="1900" b="1" strike="noStrike" spc="-1" dirty="0" err="1" smtClean="0">
                <a:solidFill>
                  <a:srgbClr val="000000"/>
                </a:solidFill>
                <a:latin typeface="Trebuchet MS"/>
              </a:rPr>
              <a:t>lan</a:t>
            </a:r>
            <a:r>
              <a:rPr lang="it-IT" sz="1900" b="1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for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each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student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in agreement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with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spc="-1" dirty="0" err="1" smtClean="0">
                <a:solidFill>
                  <a:srgbClr val="000000"/>
                </a:solidFill>
                <a:latin typeface="Trebuchet MS"/>
              </a:rPr>
              <a:t>doctors</a:t>
            </a:r>
            <a:r>
              <a:rPr lang="it-IT" sz="1900" b="0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and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families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(PEI)</a:t>
            </a:r>
            <a:endParaRPr lang="it-IT" sz="19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380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it-IT" sz="1900" spc="-1" dirty="0" err="1">
                <a:solidFill>
                  <a:srgbClr val="000000"/>
                </a:solidFill>
                <a:latin typeface="Trebuchet MS"/>
              </a:rPr>
              <a:t>C</a:t>
            </a:r>
            <a:r>
              <a:rPr lang="it-IT" sz="1900" b="0" strike="noStrike" spc="-1" dirty="0" err="1" smtClean="0">
                <a:solidFill>
                  <a:srgbClr val="000000"/>
                </a:solidFill>
                <a:latin typeface="Trebuchet MS"/>
              </a:rPr>
              <a:t>lasses</a:t>
            </a:r>
            <a:r>
              <a:rPr lang="it-IT" sz="1900" b="0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with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smtClean="0">
                <a:solidFill>
                  <a:srgbClr val="000000"/>
                </a:solidFill>
                <a:latin typeface="Trebuchet MS"/>
              </a:rPr>
              <a:t>DVA/SEN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children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have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1" strike="noStrike" spc="-1" dirty="0">
                <a:solidFill>
                  <a:srgbClr val="000000"/>
                </a:solidFill>
                <a:latin typeface="Trebuchet MS"/>
              </a:rPr>
              <a:t>no more </a:t>
            </a:r>
            <a:r>
              <a:rPr lang="it-IT" sz="1900" b="1" strike="noStrike" spc="-1" dirty="0" err="1">
                <a:solidFill>
                  <a:srgbClr val="000000"/>
                </a:solidFill>
                <a:latin typeface="Trebuchet MS"/>
              </a:rPr>
              <a:t>than</a:t>
            </a:r>
            <a:r>
              <a:rPr lang="it-IT" sz="1900" b="1" strike="noStrike" spc="-1" dirty="0">
                <a:solidFill>
                  <a:srgbClr val="000000"/>
                </a:solidFill>
                <a:latin typeface="Trebuchet MS"/>
              </a:rPr>
              <a:t> 20 </a:t>
            </a:r>
            <a:r>
              <a:rPr lang="it-IT" sz="1900" b="1" strike="noStrike" spc="-1" dirty="0" err="1">
                <a:solidFill>
                  <a:srgbClr val="000000"/>
                </a:solidFill>
                <a:latin typeface="Trebuchet MS"/>
              </a:rPr>
              <a:t>pupils</a:t>
            </a:r>
            <a:endParaRPr lang="it-IT" sz="1900" b="1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380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We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provide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each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disabled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pupil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with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a </a:t>
            </a:r>
            <a:r>
              <a:rPr lang="it-IT" sz="1900" b="1" strike="noStrike" spc="-1" dirty="0" err="1" smtClean="0">
                <a:solidFill>
                  <a:srgbClr val="000000"/>
                </a:solidFill>
                <a:latin typeface="Trebuchet MS"/>
              </a:rPr>
              <a:t>special</a:t>
            </a:r>
            <a:r>
              <a:rPr lang="it-IT" sz="1900" b="1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1" strike="noStrike" spc="-1" dirty="0" err="1">
                <a:solidFill>
                  <a:srgbClr val="000000"/>
                </a:solidFill>
                <a:latin typeface="Trebuchet MS"/>
              </a:rPr>
              <a:t>teacher</a:t>
            </a:r>
            <a:r>
              <a:rPr lang="it-IT" sz="1900" b="1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to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help </a:t>
            </a:r>
            <a:r>
              <a:rPr lang="it-IT" sz="1900" b="0" strike="noStrike" spc="-1" dirty="0" smtClean="0">
                <a:solidFill>
                  <a:srgbClr val="000000"/>
                </a:solidFill>
                <a:latin typeface="Trebuchet MS"/>
              </a:rPr>
              <a:t>and </a:t>
            </a:r>
            <a:r>
              <a:rPr lang="it-IT" sz="1900" b="0" strike="noStrike" spc="-1" dirty="0" err="1" smtClean="0">
                <a:solidFill>
                  <a:srgbClr val="000000"/>
                </a:solidFill>
                <a:latin typeface="Trebuchet MS"/>
              </a:rPr>
              <a:t>support</a:t>
            </a:r>
            <a:r>
              <a:rPr lang="it-IT" sz="1900" b="0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 smtClean="0">
                <a:solidFill>
                  <a:srgbClr val="000000"/>
                </a:solidFill>
                <a:latin typeface="Trebuchet MS"/>
              </a:rPr>
              <a:t>him</a:t>
            </a:r>
            <a:r>
              <a:rPr lang="it-IT" sz="1900" b="0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with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classwork</a:t>
            </a:r>
            <a:endParaRPr lang="it-IT" sz="19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380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We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provide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1" strike="noStrike" spc="-1" dirty="0" err="1">
                <a:solidFill>
                  <a:srgbClr val="000000"/>
                </a:solidFill>
                <a:latin typeface="Trebuchet MS"/>
              </a:rPr>
              <a:t>municipal</a:t>
            </a:r>
            <a:r>
              <a:rPr lang="it-IT" sz="1900" b="1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1" spc="-1" dirty="0" err="1" smtClean="0">
                <a:solidFill>
                  <a:srgbClr val="000000"/>
                </a:solidFill>
                <a:latin typeface="Trebuchet MS"/>
              </a:rPr>
              <a:t>assistants</a:t>
            </a:r>
            <a:r>
              <a:rPr lang="it-IT" sz="1900" b="1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to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 smtClean="0">
                <a:solidFill>
                  <a:srgbClr val="000000"/>
                </a:solidFill>
                <a:latin typeface="Trebuchet MS"/>
              </a:rPr>
              <a:t>arise</a:t>
            </a:r>
            <a:r>
              <a:rPr lang="it-IT" sz="1900" b="0" strike="noStrike" spc="-1" dirty="0" smtClean="0">
                <a:solidFill>
                  <a:srgbClr val="000000"/>
                </a:solidFill>
                <a:latin typeface="Trebuchet MS"/>
              </a:rPr>
              <a:t> and integrate  the help </a:t>
            </a:r>
            <a:r>
              <a:rPr lang="it-IT" sz="1900" b="0" strike="noStrike" spc="-1" dirty="0" err="1" smtClean="0">
                <a:solidFill>
                  <a:srgbClr val="000000"/>
                </a:solidFill>
                <a:latin typeface="Trebuchet MS"/>
              </a:rPr>
              <a:t>during</a:t>
            </a:r>
            <a:r>
              <a:rPr lang="it-IT" sz="1900" b="0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spc="-1" dirty="0" smtClean="0">
                <a:solidFill>
                  <a:srgbClr val="000000"/>
                </a:solidFill>
                <a:latin typeface="Trebuchet MS"/>
              </a:rPr>
              <a:t>the </a:t>
            </a:r>
            <a:r>
              <a:rPr lang="it-IT" sz="1900" b="0" strike="noStrike" spc="-1" dirty="0" err="1" smtClean="0">
                <a:solidFill>
                  <a:srgbClr val="000000"/>
                </a:solidFill>
                <a:latin typeface="Trebuchet MS"/>
              </a:rPr>
              <a:t>teaching</a:t>
            </a:r>
            <a:r>
              <a:rPr lang="it-IT" sz="1900" b="0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hours</a:t>
            </a:r>
            <a:endParaRPr lang="it-IT" sz="19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380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We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provide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1" strike="noStrike" spc="-1" dirty="0">
                <a:solidFill>
                  <a:srgbClr val="000000"/>
                </a:solidFill>
                <a:latin typeface="Trebuchet MS"/>
              </a:rPr>
              <a:t>personal </a:t>
            </a:r>
            <a:r>
              <a:rPr lang="it-IT" sz="1900" b="1" strike="noStrike" spc="-1" dirty="0" err="1">
                <a:solidFill>
                  <a:srgbClr val="000000"/>
                </a:solidFill>
                <a:latin typeface="Trebuchet MS"/>
              </a:rPr>
              <a:t>assistants</a:t>
            </a:r>
            <a:r>
              <a:rPr lang="it-IT" sz="1900" b="1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in the case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of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physical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handicap or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sensory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disability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(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deaf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students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, </a:t>
            </a:r>
            <a:r>
              <a:rPr lang="it-IT" sz="1900" b="0" strike="noStrike" spc="-1" dirty="0" err="1" smtClean="0">
                <a:solidFill>
                  <a:srgbClr val="000000"/>
                </a:solidFill>
                <a:latin typeface="Trebuchet MS"/>
              </a:rPr>
              <a:t>visual</a:t>
            </a:r>
            <a:r>
              <a:rPr lang="it-IT" sz="1900" b="0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 smtClean="0">
                <a:solidFill>
                  <a:srgbClr val="000000"/>
                </a:solidFill>
                <a:latin typeface="Trebuchet MS"/>
              </a:rPr>
              <a:t>difficulties</a:t>
            </a:r>
            <a:r>
              <a:rPr lang="it-IT" sz="1900" b="0" strike="noStrike" spc="-1" dirty="0" smtClean="0">
                <a:solidFill>
                  <a:srgbClr val="000000"/>
                </a:solidFill>
                <a:latin typeface="Trebuchet MS"/>
              </a:rPr>
              <a:t> or </a:t>
            </a:r>
            <a:r>
              <a:rPr lang="it-IT" sz="1900" b="0" strike="noStrike" spc="-1" dirty="0" err="1" smtClean="0">
                <a:solidFill>
                  <a:srgbClr val="000000"/>
                </a:solidFill>
                <a:latin typeface="Trebuchet MS"/>
              </a:rPr>
              <a:t>blindness</a:t>
            </a:r>
            <a:r>
              <a:rPr lang="it-IT" sz="1900" b="0" strike="noStrike" spc="-1" dirty="0" smtClean="0">
                <a:solidFill>
                  <a:srgbClr val="000000"/>
                </a:solidFill>
                <a:latin typeface="Trebuchet MS"/>
              </a:rPr>
              <a:t> ...)</a:t>
            </a:r>
            <a:endParaRPr lang="it-IT" sz="19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380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We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provide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1" spc="-1" dirty="0" err="1" smtClean="0">
                <a:solidFill>
                  <a:srgbClr val="000000"/>
                </a:solidFill>
                <a:latin typeface="Trebuchet MS"/>
              </a:rPr>
              <a:t>personalized</a:t>
            </a:r>
            <a:r>
              <a:rPr lang="it-IT" sz="1900" b="1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1" strike="noStrike" spc="-1" dirty="0" err="1">
                <a:solidFill>
                  <a:srgbClr val="000000"/>
                </a:solidFill>
                <a:latin typeface="Trebuchet MS"/>
              </a:rPr>
              <a:t>school</a:t>
            </a:r>
            <a:r>
              <a:rPr lang="it-IT" sz="1900" b="1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1" strike="noStrike" spc="-1" dirty="0" err="1">
                <a:solidFill>
                  <a:srgbClr val="000000"/>
                </a:solidFill>
                <a:latin typeface="Trebuchet MS"/>
              </a:rPr>
              <a:t>tests</a:t>
            </a:r>
            <a:r>
              <a:rPr lang="it-IT" sz="1900" b="1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throughout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the </a:t>
            </a:r>
            <a:r>
              <a:rPr lang="it-IT" sz="1900" b="0" strike="noStrike" spc="-1" dirty="0" err="1" smtClean="0">
                <a:solidFill>
                  <a:srgbClr val="000000"/>
                </a:solidFill>
                <a:latin typeface="Trebuchet MS"/>
              </a:rPr>
              <a:t>year</a:t>
            </a:r>
            <a:r>
              <a:rPr lang="it-IT" sz="1900" b="0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and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during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the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final</a:t>
            </a:r>
            <a:r>
              <a:rPr lang="it-IT" sz="19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900" b="0" strike="noStrike" spc="-1" dirty="0" err="1">
                <a:solidFill>
                  <a:srgbClr val="000000"/>
                </a:solidFill>
                <a:latin typeface="Trebuchet MS"/>
              </a:rPr>
              <a:t>exams</a:t>
            </a:r>
            <a:endParaRPr lang="it-IT" sz="1900" b="0" strike="noStrike" spc="-1" dirty="0">
              <a:latin typeface="Arial"/>
            </a:endParaRPr>
          </a:p>
        </p:txBody>
      </p:sp>
      <p:sp>
        <p:nvSpPr>
          <p:cNvPr id="221" name="TextShape 4"/>
          <p:cNvSpPr txBox="1"/>
          <p:nvPr/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Imatge 5"/>
          <p:cNvPicPr/>
          <p:nvPr/>
        </p:nvPicPr>
        <p:blipFill>
          <a:blip r:embed="rId3"/>
          <a:stretch/>
        </p:blipFill>
        <p:spPr>
          <a:xfrm>
            <a:off x="6516360" y="332640"/>
            <a:ext cx="2161800" cy="599760"/>
          </a:xfrm>
          <a:prstGeom prst="rect">
            <a:avLst/>
          </a:prstGeom>
          <a:ln>
            <a:noFill/>
          </a:ln>
        </p:spPr>
      </p:pic>
      <p:pic>
        <p:nvPicPr>
          <p:cNvPr id="223" name="Picture 2"/>
          <p:cNvPicPr/>
          <p:nvPr/>
        </p:nvPicPr>
        <p:blipFill>
          <a:blip r:embed="rId4"/>
          <a:stretch/>
        </p:blipFill>
        <p:spPr>
          <a:xfrm>
            <a:off x="3786120" y="142920"/>
            <a:ext cx="1085400" cy="995040"/>
          </a:xfrm>
          <a:prstGeom prst="rect">
            <a:avLst/>
          </a:prstGeom>
          <a:ln w="9360">
            <a:noFill/>
          </a:ln>
        </p:spPr>
      </p:pic>
      <p:pic>
        <p:nvPicPr>
          <p:cNvPr id="224" name="Picture 3"/>
          <p:cNvPicPr/>
          <p:nvPr/>
        </p:nvPicPr>
        <p:blipFill>
          <a:blip r:embed="rId5"/>
          <a:stretch/>
        </p:blipFill>
        <p:spPr>
          <a:xfrm>
            <a:off x="714240" y="214200"/>
            <a:ext cx="1190160" cy="892800"/>
          </a:xfrm>
          <a:prstGeom prst="rect">
            <a:avLst/>
          </a:prstGeom>
          <a:ln w="9360">
            <a:noFill/>
          </a:ln>
        </p:spPr>
      </p:pic>
      <p:sp>
        <p:nvSpPr>
          <p:cNvPr id="225" name="TextShape 1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F93DAE96-34E9-408F-9CFF-38107FD9296D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10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226" name="CustomShape 2"/>
          <p:cNvSpPr/>
          <p:nvPr/>
        </p:nvSpPr>
        <p:spPr>
          <a:xfrm>
            <a:off x="3151080" y="1155240"/>
            <a:ext cx="3645000" cy="51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it-IT" sz="2800" b="1" strike="noStrike" spc="-1">
                <a:solidFill>
                  <a:srgbClr val="0070C0"/>
                </a:solidFill>
                <a:latin typeface="Trebuchet MS"/>
              </a:rPr>
              <a:t>Where are we going?</a:t>
            </a:r>
            <a:endParaRPr lang="it-IT" sz="2800" b="0" strike="noStrike" spc="-1">
              <a:latin typeface="Arial"/>
            </a:endParaRPr>
          </a:p>
        </p:txBody>
      </p:sp>
      <p:sp>
        <p:nvSpPr>
          <p:cNvPr id="227" name="CustomShape 3"/>
          <p:cNvSpPr/>
          <p:nvPr/>
        </p:nvSpPr>
        <p:spPr>
          <a:xfrm>
            <a:off x="899640" y="1845000"/>
            <a:ext cx="7224840" cy="4206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marL="343080" indent="-34272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Overcoming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disability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as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a deficit</a:t>
            </a:r>
            <a:endParaRPr lang="it-IT" sz="18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Approaching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Disability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as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Trebuchet MS"/>
              </a:rPr>
              <a:t>an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Universal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Experience</a:t>
            </a:r>
            <a:endParaRPr lang="it-IT" sz="18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Disability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as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a continuum (in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one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person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, in a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population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,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over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Trebuchet MS"/>
              </a:rPr>
              <a:t>the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Trebuchet MS"/>
              </a:rPr>
              <a:t>time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)</a:t>
            </a:r>
            <a:endParaRPr lang="it-IT" sz="18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it-IT" spc="-1" dirty="0" err="1" smtClean="0">
                <a:solidFill>
                  <a:srgbClr val="000000"/>
                </a:solidFill>
                <a:latin typeface="Trebuchet MS"/>
              </a:rPr>
              <a:t>Overcoming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of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the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categorical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system (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physical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,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psychic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,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sensory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, ...)</a:t>
            </a:r>
            <a:endParaRPr lang="it-IT" sz="18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Overcoming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rigid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distinctions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(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disabled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/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non-disabled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;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serious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disability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/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not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serious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disability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;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self-sufficient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/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not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self-sufficient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)</a:t>
            </a:r>
            <a:endParaRPr lang="it-IT" sz="18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Overcoming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the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distinction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between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disabled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and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non-self-sufficient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,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between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the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disabled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and the </a:t>
            </a:r>
            <a:r>
              <a:rPr lang="it-IT" spc="-1" dirty="0" err="1" smtClean="0">
                <a:solidFill>
                  <a:srgbClr val="000000"/>
                </a:solidFill>
                <a:latin typeface="Trebuchet MS"/>
              </a:rPr>
              <a:t>normal</a:t>
            </a:r>
            <a:r>
              <a:rPr lang="it-IT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Trebuchet MS"/>
              </a:rPr>
              <a:t>persons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in the </a:t>
            </a:r>
            <a:r>
              <a:rPr lang="it-IT" spc="-1" dirty="0" smtClean="0">
                <a:solidFill>
                  <a:srgbClr val="000000"/>
                </a:solidFill>
                <a:latin typeface="Trebuchet MS"/>
              </a:rPr>
              <a:t>welfare </a:t>
            </a:r>
            <a:r>
              <a:rPr lang="it-IT" spc="-1" dirty="0" err="1" smtClean="0">
                <a:solidFill>
                  <a:srgbClr val="000000"/>
                </a:solidFill>
                <a:latin typeface="Trebuchet MS"/>
              </a:rPr>
              <a:t>structure</a:t>
            </a:r>
            <a:r>
              <a:rPr lang="it-IT" spc="-1" dirty="0" smtClean="0">
                <a:solidFill>
                  <a:srgbClr val="000000"/>
                </a:solidFill>
                <a:latin typeface="Trebuchet MS"/>
              </a:rPr>
              <a:t> </a:t>
            </a:r>
            <a:endParaRPr lang="it-IT" sz="18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Overcoming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the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self-centered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setting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,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its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capabilities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,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autonomy</a:t>
            </a:r>
            <a:r>
              <a:rPr lang="it-IT" sz="1800" b="0" strike="noStrike" spc="-1" dirty="0">
                <a:solidFill>
                  <a:srgbClr val="000000"/>
                </a:solidFill>
                <a:latin typeface="Trebuchet MS"/>
              </a:rPr>
              <a:t> 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Trebuchet MS"/>
              </a:rPr>
              <a:t>or 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Trebuchet MS"/>
              </a:rPr>
              <a:t>dependence</a:t>
            </a:r>
            <a:endParaRPr lang="it-IT" sz="1800" b="0" strike="noStrike" spc="-1" dirty="0">
              <a:latin typeface="Arial"/>
            </a:endParaRPr>
          </a:p>
        </p:txBody>
      </p:sp>
      <p:sp>
        <p:nvSpPr>
          <p:cNvPr id="228" name="TextShape 4"/>
          <p:cNvSpPr txBox="1"/>
          <p:nvPr/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Imatge 5"/>
          <p:cNvPicPr/>
          <p:nvPr/>
        </p:nvPicPr>
        <p:blipFill>
          <a:blip r:embed="rId3"/>
          <a:stretch/>
        </p:blipFill>
        <p:spPr>
          <a:xfrm>
            <a:off x="6516360" y="332640"/>
            <a:ext cx="2161800" cy="599760"/>
          </a:xfrm>
          <a:prstGeom prst="rect">
            <a:avLst/>
          </a:prstGeom>
          <a:ln>
            <a:noFill/>
          </a:ln>
        </p:spPr>
      </p:pic>
      <p:pic>
        <p:nvPicPr>
          <p:cNvPr id="230" name="Picture 2"/>
          <p:cNvPicPr/>
          <p:nvPr/>
        </p:nvPicPr>
        <p:blipFill>
          <a:blip r:embed="rId4"/>
          <a:stretch/>
        </p:blipFill>
        <p:spPr>
          <a:xfrm>
            <a:off x="3786120" y="142920"/>
            <a:ext cx="1085400" cy="995040"/>
          </a:xfrm>
          <a:prstGeom prst="rect">
            <a:avLst/>
          </a:prstGeom>
          <a:ln w="9360">
            <a:noFill/>
          </a:ln>
        </p:spPr>
      </p:pic>
      <p:pic>
        <p:nvPicPr>
          <p:cNvPr id="231" name="Picture 3"/>
          <p:cNvPicPr/>
          <p:nvPr/>
        </p:nvPicPr>
        <p:blipFill>
          <a:blip r:embed="rId5"/>
          <a:stretch/>
        </p:blipFill>
        <p:spPr>
          <a:xfrm>
            <a:off x="714240" y="214200"/>
            <a:ext cx="1190160" cy="892800"/>
          </a:xfrm>
          <a:prstGeom prst="rect">
            <a:avLst/>
          </a:prstGeom>
          <a:ln w="9360">
            <a:noFill/>
          </a:ln>
        </p:spPr>
      </p:pic>
      <p:sp>
        <p:nvSpPr>
          <p:cNvPr id="232" name="TextShape 1"/>
          <p:cNvSpPr txBox="1"/>
          <p:nvPr/>
        </p:nvSpPr>
        <p:spPr>
          <a:xfrm>
            <a:off x="539640" y="3256200"/>
            <a:ext cx="4492800" cy="53352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ca-ES" sz="2800" b="0" strike="noStrike" spc="-1" dirty="0" smtClean="0">
                <a:solidFill>
                  <a:srgbClr val="000000"/>
                </a:solidFill>
                <a:latin typeface="Calibri"/>
              </a:rPr>
              <a:t>Right- duty </a:t>
            </a:r>
            <a:r>
              <a:rPr lang="ca-ES" sz="2800" b="0" strike="noStrike" spc="-1" dirty="0">
                <a:solidFill>
                  <a:srgbClr val="000000"/>
                </a:solidFill>
                <a:latin typeface="Calibri"/>
              </a:rPr>
              <a:t>to education</a:t>
            </a:r>
          </a:p>
        </p:txBody>
      </p:sp>
      <p:sp>
        <p:nvSpPr>
          <p:cNvPr id="233" name="CustomShape 2"/>
          <p:cNvSpPr/>
          <p:nvPr/>
        </p:nvSpPr>
        <p:spPr>
          <a:xfrm>
            <a:off x="469440" y="3789000"/>
            <a:ext cx="8208720" cy="2823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85840" indent="-285480" algn="just">
              <a:lnSpc>
                <a:spcPct val="100000"/>
              </a:lnSpc>
              <a:spcBef>
                <a:spcPts val="3200"/>
              </a:spcBef>
              <a:buClr>
                <a:srgbClr val="000000"/>
              </a:buClr>
              <a:buFont typeface="Arial"/>
              <a:buChar char="•"/>
            </a:pP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Foreign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students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, non native or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Calibri"/>
              </a:rPr>
              <a:t>immigrants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Calibri"/>
              </a:rPr>
              <a:t>including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those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in a situation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irregular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migration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have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same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rights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education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1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Calibri"/>
              </a:rPr>
              <a:t>as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Calibri"/>
              </a:rPr>
              <a:t>Italian</a:t>
            </a:r>
            <a:r>
              <a:rPr lang="it-IT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underage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students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. </a:t>
            </a:r>
            <a:endParaRPr lang="it-IT" sz="1800" b="0" strike="noStrike" spc="-1" dirty="0">
              <a:latin typeface="Arial"/>
            </a:endParaRPr>
          </a:p>
          <a:p>
            <a:pPr marL="285840" indent="-285480" algn="just">
              <a:lnSpc>
                <a:spcPct val="100000"/>
              </a:lnSpc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The State,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regions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and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local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authorities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guarantee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the right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their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education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.</a:t>
            </a:r>
            <a:endParaRPr lang="it-IT" sz="1800" b="0" strike="noStrike" spc="-1" dirty="0">
              <a:latin typeface="Arial"/>
            </a:endParaRPr>
          </a:p>
          <a:p>
            <a:pPr marL="285840" indent="-285480" algn="just">
              <a:lnSpc>
                <a:spcPct val="100000"/>
              </a:lnSpc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Migrant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pupils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are 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under the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direct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responsibility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curricular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teachers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.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However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local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authorities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as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well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as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associations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and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organisations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working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at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local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level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often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provide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cultural and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linguistic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mediators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help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teachers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and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school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staff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Calibri"/>
              </a:rPr>
              <a:t>communicate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with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pupils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and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their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families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.</a:t>
            </a:r>
            <a:endParaRPr lang="it-IT" sz="1800" b="0" strike="noStrike" spc="-1" dirty="0">
              <a:latin typeface="Arial"/>
            </a:endParaRPr>
          </a:p>
        </p:txBody>
      </p:sp>
      <p:sp>
        <p:nvSpPr>
          <p:cNvPr id="234" name="CustomShape 3"/>
          <p:cNvSpPr/>
          <p:nvPr/>
        </p:nvSpPr>
        <p:spPr>
          <a:xfrm>
            <a:off x="1467360" y="1107360"/>
            <a:ext cx="5958720" cy="115272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rmAutofit fontScale="92500" lnSpcReduction="20000"/>
          </a:bodyPr>
          <a:lstStyle/>
          <a:p>
            <a:pPr algn="ctr">
              <a:lnSpc>
                <a:spcPct val="100000"/>
              </a:lnSpc>
            </a:pPr>
            <a:r>
              <a:rPr lang="it-IT" sz="4400" b="0" strike="noStrike" spc="-1" dirty="0" err="1">
                <a:solidFill>
                  <a:srgbClr val="000000"/>
                </a:solidFill>
                <a:latin typeface="Calibri"/>
              </a:rPr>
              <a:t>Foreign</a:t>
            </a:r>
            <a:r>
              <a:rPr lang="it-IT" sz="44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4400" spc="-1" dirty="0" err="1" smtClean="0">
                <a:solidFill>
                  <a:srgbClr val="000000"/>
                </a:solidFill>
                <a:latin typeface="Calibri"/>
              </a:rPr>
              <a:t>students</a:t>
            </a:r>
            <a:r>
              <a:rPr lang="it-IT" sz="44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4400" b="0" strike="noStrike" spc="-1" dirty="0">
                <a:solidFill>
                  <a:srgbClr val="000000"/>
                </a:solidFill>
                <a:latin typeface="Calibri"/>
              </a:rPr>
              <a:t>and the right </a:t>
            </a:r>
            <a:r>
              <a:rPr lang="it-IT" sz="44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44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4400" b="0" strike="noStrike" spc="-1" dirty="0" err="1">
                <a:solidFill>
                  <a:srgbClr val="000000"/>
                </a:solidFill>
                <a:latin typeface="Calibri"/>
              </a:rPr>
              <a:t>education</a:t>
            </a:r>
            <a:endParaRPr lang="it-IT" sz="4400" b="0" strike="noStrike" spc="-1" dirty="0">
              <a:latin typeface="Arial"/>
            </a:endParaRPr>
          </a:p>
        </p:txBody>
      </p:sp>
      <p:pic>
        <p:nvPicPr>
          <p:cNvPr id="235" name="Picture 2"/>
          <p:cNvPicPr/>
          <p:nvPr/>
        </p:nvPicPr>
        <p:blipFill>
          <a:blip r:embed="rId6"/>
          <a:stretch/>
        </p:blipFill>
        <p:spPr>
          <a:xfrm>
            <a:off x="3786120" y="2260440"/>
            <a:ext cx="1246320" cy="980280"/>
          </a:xfrm>
          <a:prstGeom prst="rect">
            <a:avLst/>
          </a:prstGeom>
          <a:ln>
            <a:noFill/>
          </a:ln>
        </p:spPr>
      </p:pic>
      <p:sp>
        <p:nvSpPr>
          <p:cNvPr id="236" name="TextShape 4"/>
          <p:cNvSpPr txBox="1"/>
          <p:nvPr/>
        </p:nvSpPr>
        <p:spPr>
          <a:xfrm>
            <a:off x="3126240" y="645120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  <p:sp>
        <p:nvSpPr>
          <p:cNvPr id="237" name="TextShape 5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DA0ADE2B-25B5-4E1B-A224-15915AC5CCA5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11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Imatge 5"/>
          <p:cNvPicPr/>
          <p:nvPr/>
        </p:nvPicPr>
        <p:blipFill>
          <a:blip r:embed="rId3"/>
          <a:stretch/>
        </p:blipFill>
        <p:spPr>
          <a:xfrm>
            <a:off x="6516360" y="332640"/>
            <a:ext cx="2161800" cy="599760"/>
          </a:xfrm>
          <a:prstGeom prst="rect">
            <a:avLst/>
          </a:prstGeom>
          <a:ln>
            <a:noFill/>
          </a:ln>
        </p:spPr>
      </p:pic>
      <p:pic>
        <p:nvPicPr>
          <p:cNvPr id="239" name="Picture 2"/>
          <p:cNvPicPr/>
          <p:nvPr/>
        </p:nvPicPr>
        <p:blipFill>
          <a:blip r:embed="rId4"/>
          <a:stretch/>
        </p:blipFill>
        <p:spPr>
          <a:xfrm>
            <a:off x="3786120" y="142920"/>
            <a:ext cx="1085400" cy="995040"/>
          </a:xfrm>
          <a:prstGeom prst="rect">
            <a:avLst/>
          </a:prstGeom>
          <a:ln w="9360">
            <a:noFill/>
          </a:ln>
        </p:spPr>
      </p:pic>
      <p:pic>
        <p:nvPicPr>
          <p:cNvPr id="240" name="Picture 3"/>
          <p:cNvPicPr/>
          <p:nvPr/>
        </p:nvPicPr>
        <p:blipFill>
          <a:blip r:embed="rId5"/>
          <a:stretch/>
        </p:blipFill>
        <p:spPr>
          <a:xfrm>
            <a:off x="714240" y="214200"/>
            <a:ext cx="1190160" cy="892800"/>
          </a:xfrm>
          <a:prstGeom prst="rect">
            <a:avLst/>
          </a:prstGeom>
          <a:ln w="9360">
            <a:noFill/>
          </a:ln>
        </p:spPr>
      </p:pic>
      <p:sp>
        <p:nvSpPr>
          <p:cNvPr id="241" name="TextShape 1"/>
          <p:cNvSpPr txBox="1"/>
          <p:nvPr/>
        </p:nvSpPr>
        <p:spPr>
          <a:xfrm>
            <a:off x="611640" y="1087200"/>
            <a:ext cx="7772040" cy="66996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ca-ES" sz="2900" b="1" strike="noStrike" spc="-1" dirty="0" smtClean="0">
                <a:solidFill>
                  <a:srgbClr val="000000"/>
                </a:solidFill>
                <a:latin typeface="Calibri"/>
              </a:rPr>
              <a:t>Principal Laws and ministerial Guidelines </a:t>
            </a:r>
            <a:endParaRPr lang="ca-ES" sz="29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2" name="CustomShape 2"/>
          <p:cNvSpPr/>
          <p:nvPr/>
        </p:nvSpPr>
        <p:spPr>
          <a:xfrm>
            <a:off x="323640" y="1628640"/>
            <a:ext cx="8208720" cy="4809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85840" indent="-285480">
              <a:lnSpc>
                <a:spcPct val="100000"/>
              </a:lnSpc>
              <a:spcBef>
                <a:spcPts val="3200"/>
              </a:spcBef>
              <a:buClr>
                <a:srgbClr val="000000"/>
              </a:buClr>
              <a:buFont typeface="Arial"/>
              <a:buChar char="•"/>
            </a:pPr>
            <a:r>
              <a:rPr lang="it-IT" sz="1500" b="1" strike="noStrike" spc="-1">
                <a:solidFill>
                  <a:srgbClr val="000000"/>
                </a:solidFill>
                <a:latin typeface="Calibri"/>
              </a:rPr>
              <a:t>Decreto del Presidente della Repubblica 31 agosto 1999, n. 394</a:t>
            </a:r>
            <a:r>
              <a:rPr lang="it-IT" sz="1500" b="0" strike="noStrike" spc="-1">
                <a:solidFill>
                  <a:srgbClr val="000000"/>
                </a:solidFill>
                <a:latin typeface="Calibri"/>
              </a:rPr>
              <a:t>  </a:t>
            </a:r>
            <a:r>
              <a:rPr lang="it-IT" sz="1500" b="1" strike="noStrike" spc="-1">
                <a:solidFill>
                  <a:srgbClr val="000000"/>
                </a:solidFill>
                <a:latin typeface="Calibri"/>
              </a:rPr>
              <a:t>(art. 45) </a:t>
            </a:r>
            <a:r>
              <a:rPr lang="it-IT" sz="1500" b="0" i="1" strike="noStrike" spc="-1">
                <a:solidFill>
                  <a:srgbClr val="000000"/>
                </a:solidFill>
                <a:latin typeface="Calibri"/>
              </a:rPr>
              <a:t>Regolamento recante norme di attuazione del testo unico delle disposizioni concernenti la disciplina dell'immigrazione e norme sulla condizione dello straniero</a:t>
            </a:r>
            <a:endParaRPr lang="it-IT" sz="15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it-IT" sz="1500" b="1" strike="noStrike" spc="-1">
                <a:solidFill>
                  <a:srgbClr val="000000"/>
                </a:solidFill>
                <a:latin typeface="Calibri"/>
              </a:rPr>
              <a:t>Circolare del Ministero dell'Istruzione, dell'Università e della Ricerca n. 24 del 1 marzo 2006  </a:t>
            </a:r>
            <a:r>
              <a:rPr lang="it-IT" sz="1500" b="0" i="1" strike="noStrike" spc="-1">
                <a:solidFill>
                  <a:srgbClr val="000000"/>
                </a:solidFill>
                <a:latin typeface="Calibri"/>
              </a:rPr>
              <a:t>Linee guida per l'accoglienza e l'integrazione degli alunni stranieri</a:t>
            </a:r>
            <a:endParaRPr lang="it-IT" sz="15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it-IT" sz="1500" b="1" strike="noStrike" spc="-1">
                <a:solidFill>
                  <a:srgbClr val="000000"/>
                </a:solidFill>
                <a:latin typeface="Calibri"/>
              </a:rPr>
              <a:t>Decreto del Presidente della Repubblica 20 marzo 2009, n. 89 </a:t>
            </a:r>
            <a:r>
              <a:rPr lang="it-IT" sz="1500" b="0" i="1" strike="noStrike" spc="-1">
                <a:solidFill>
                  <a:srgbClr val="000000"/>
                </a:solidFill>
                <a:latin typeface="Calibri"/>
              </a:rPr>
              <a:t>Revisione dell’assetto ordinamentale, organizzativo e didattico della scuola dell’infanzia e del primo ciclo di istruzione </a:t>
            </a:r>
            <a:endParaRPr lang="it-IT" sz="15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it-IT" sz="1500" b="1" strike="noStrike" spc="-1">
                <a:solidFill>
                  <a:srgbClr val="000000"/>
                </a:solidFill>
                <a:latin typeface="Calibri"/>
              </a:rPr>
              <a:t>Circolare MIUR n. 2 dell'8 gennaio 2010 </a:t>
            </a:r>
            <a:r>
              <a:rPr lang="it-IT" sz="1500" b="0" i="1" strike="noStrike" spc="-1">
                <a:solidFill>
                  <a:srgbClr val="000000"/>
                </a:solidFill>
                <a:latin typeface="Calibri"/>
              </a:rPr>
              <a:t>Indicazioni e raccomandazioni per l’integrazione di alunni con cittadinanza non italiana</a:t>
            </a:r>
            <a:endParaRPr lang="it-IT" sz="15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it-IT" sz="1500" b="1" strike="noStrike" spc="-1">
                <a:solidFill>
                  <a:srgbClr val="000000"/>
                </a:solidFill>
                <a:latin typeface="Calibri"/>
              </a:rPr>
              <a:t>Nota MIUR del 27 gennaio 2012 </a:t>
            </a:r>
            <a:r>
              <a:rPr lang="it-IT" sz="1500" b="0" i="1" strike="noStrike" spc="-1">
                <a:solidFill>
                  <a:srgbClr val="000000"/>
                </a:solidFill>
                <a:latin typeface="Calibri"/>
              </a:rPr>
              <a:t>Studenti con cittadinanza non italiana iscritti a classi di istituti di istruzione secondaria di secondo grado. Esami di Stato</a:t>
            </a:r>
            <a:endParaRPr lang="it-IT" sz="15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it-IT" sz="1500" b="1" strike="noStrike" spc="-1">
                <a:solidFill>
                  <a:srgbClr val="000000"/>
                </a:solidFill>
                <a:latin typeface="Calibri"/>
              </a:rPr>
              <a:t>Circolare MIUR n. 48 del 31 maggio 2012 </a:t>
            </a:r>
            <a:r>
              <a:rPr lang="it-IT" sz="1500" b="0" i="1" strike="noStrike" spc="-1">
                <a:solidFill>
                  <a:srgbClr val="000000"/>
                </a:solidFill>
                <a:latin typeface="Calibri"/>
              </a:rPr>
              <a:t>Esame di stato conclusivo del primo ciclo d’istruzione. Istruzioni a carattere permanente</a:t>
            </a:r>
            <a:endParaRPr lang="it-IT" sz="15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it-IT" sz="1500" b="1" strike="noStrike" spc="-1">
                <a:solidFill>
                  <a:srgbClr val="000000"/>
                </a:solidFill>
                <a:latin typeface="Calibri"/>
              </a:rPr>
              <a:t>Circolare MIUR del 19 febbraio 2014 n. 4233 </a:t>
            </a:r>
            <a:r>
              <a:rPr lang="it-IT" sz="1500" b="0" i="1" strike="noStrike" spc="-1">
                <a:solidFill>
                  <a:srgbClr val="000000"/>
                </a:solidFill>
                <a:latin typeface="Calibri"/>
              </a:rPr>
              <a:t>Linee guida per l'accoglienza e l'integrazione degli alunni stranieri</a:t>
            </a:r>
            <a:endParaRPr lang="it-IT" sz="15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it-IT" sz="1500" b="1" strike="noStrike" spc="-1">
                <a:solidFill>
                  <a:srgbClr val="000000"/>
                </a:solidFill>
                <a:latin typeface="Calibri"/>
              </a:rPr>
              <a:t>Nota MIUR n. 5535 del 9 settembre 2015 </a:t>
            </a:r>
            <a:r>
              <a:rPr lang="it-IT" sz="1500" b="0" i="1" strike="noStrike" spc="-1">
                <a:solidFill>
                  <a:srgbClr val="000000"/>
                </a:solidFill>
                <a:latin typeface="Calibri"/>
              </a:rPr>
              <a:t>Trasmissione del documento Diversi da chi? Raccomandazioni per l'integrazione degli alunni stranieri e per l'intercultura.</a:t>
            </a:r>
            <a:endParaRPr lang="it-IT" sz="15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it-IT" sz="1500" b="1" strike="noStrike" spc="-1">
                <a:solidFill>
                  <a:srgbClr val="000000"/>
                </a:solidFill>
                <a:latin typeface="Calibri"/>
              </a:rPr>
              <a:t>DM 741 del 3 ottobre 2017 </a:t>
            </a:r>
            <a:r>
              <a:rPr lang="it-IT" sz="1500" b="0" i="1" strike="noStrike" spc="-1">
                <a:solidFill>
                  <a:srgbClr val="000000"/>
                </a:solidFill>
                <a:latin typeface="Calibri"/>
              </a:rPr>
              <a:t>Esami di stato conclusivo del primo ciclo di istruzione </a:t>
            </a:r>
            <a:endParaRPr lang="it-IT" sz="1500" b="0" strike="noStrike" spc="-1">
              <a:latin typeface="Arial"/>
            </a:endParaRPr>
          </a:p>
        </p:txBody>
      </p:sp>
      <p:sp>
        <p:nvSpPr>
          <p:cNvPr id="243" name="TextShape 3"/>
          <p:cNvSpPr txBox="1"/>
          <p:nvPr/>
        </p:nvSpPr>
        <p:spPr>
          <a:xfrm>
            <a:off x="3132000" y="645336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  <p:sp>
        <p:nvSpPr>
          <p:cNvPr id="244" name="TextShape 4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33E9B920-0987-4FCB-8BED-0D425568D4D3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12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Imatge 5"/>
          <p:cNvPicPr/>
          <p:nvPr/>
        </p:nvPicPr>
        <p:blipFill>
          <a:blip r:embed="rId3"/>
          <a:stretch/>
        </p:blipFill>
        <p:spPr>
          <a:xfrm>
            <a:off x="6516360" y="332640"/>
            <a:ext cx="2161800" cy="599760"/>
          </a:xfrm>
          <a:prstGeom prst="rect">
            <a:avLst/>
          </a:prstGeom>
          <a:ln>
            <a:noFill/>
          </a:ln>
        </p:spPr>
      </p:pic>
      <p:pic>
        <p:nvPicPr>
          <p:cNvPr id="246" name="Picture 2"/>
          <p:cNvPicPr/>
          <p:nvPr/>
        </p:nvPicPr>
        <p:blipFill>
          <a:blip r:embed="rId4"/>
          <a:stretch/>
        </p:blipFill>
        <p:spPr>
          <a:xfrm>
            <a:off x="3786120" y="142920"/>
            <a:ext cx="1085400" cy="995040"/>
          </a:xfrm>
          <a:prstGeom prst="rect">
            <a:avLst/>
          </a:prstGeom>
          <a:ln w="9360">
            <a:noFill/>
          </a:ln>
        </p:spPr>
      </p:pic>
      <p:pic>
        <p:nvPicPr>
          <p:cNvPr id="247" name="Picture 3"/>
          <p:cNvPicPr/>
          <p:nvPr/>
        </p:nvPicPr>
        <p:blipFill>
          <a:blip r:embed="rId5"/>
          <a:stretch/>
        </p:blipFill>
        <p:spPr>
          <a:xfrm>
            <a:off x="714240" y="214200"/>
            <a:ext cx="1190160" cy="892800"/>
          </a:xfrm>
          <a:prstGeom prst="rect">
            <a:avLst/>
          </a:prstGeom>
          <a:ln w="9360">
            <a:noFill/>
          </a:ln>
        </p:spPr>
      </p:pic>
      <p:sp>
        <p:nvSpPr>
          <p:cNvPr id="248" name="TextShape 1"/>
          <p:cNvSpPr txBox="1"/>
          <p:nvPr/>
        </p:nvSpPr>
        <p:spPr>
          <a:xfrm>
            <a:off x="692640" y="1412640"/>
            <a:ext cx="7272360" cy="107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a-ES" sz="3600" spc="-1" dirty="0" smtClean="0">
                <a:solidFill>
                  <a:srgbClr val="000000"/>
                </a:solidFill>
                <a:latin typeface="Calibri"/>
              </a:rPr>
              <a:t>Activities</a:t>
            </a:r>
            <a:r>
              <a:rPr lang="ca-ES" sz="36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ca-ES" sz="3600" b="0" strike="noStrike" spc="-1" dirty="0">
                <a:solidFill>
                  <a:srgbClr val="000000"/>
                </a:solidFill>
                <a:latin typeface="Calibri"/>
              </a:rPr>
              <a:t>for newly arrived </a:t>
            </a:r>
            <a:endParaRPr lang="ca-ES" sz="3600" b="0" strike="noStrike" spc="-1" dirty="0" smtClean="0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100000"/>
              </a:lnSpc>
            </a:pPr>
            <a:r>
              <a:rPr lang="ca-ES" sz="3600" spc="-1" dirty="0" smtClean="0">
                <a:solidFill>
                  <a:srgbClr val="000000"/>
                </a:solidFill>
                <a:latin typeface="Calibri"/>
              </a:rPr>
              <a:t>or </a:t>
            </a:r>
            <a:r>
              <a:rPr lang="ca-ES" sz="3600" b="0" strike="noStrike" spc="-1" dirty="0" smtClean="0">
                <a:solidFill>
                  <a:srgbClr val="000000"/>
                </a:solidFill>
                <a:latin typeface="Calibri"/>
              </a:rPr>
              <a:t>foreign </a:t>
            </a:r>
            <a:r>
              <a:rPr lang="ca-ES" sz="3600" b="0" strike="noStrike" spc="-1" dirty="0">
                <a:solidFill>
                  <a:srgbClr val="000000"/>
                </a:solidFill>
                <a:latin typeface="Calibri"/>
              </a:rPr>
              <a:t>pupils</a:t>
            </a:r>
          </a:p>
        </p:txBody>
      </p:sp>
      <p:sp>
        <p:nvSpPr>
          <p:cNvPr id="249" name="CustomShape 2"/>
          <p:cNvSpPr/>
          <p:nvPr/>
        </p:nvSpPr>
        <p:spPr>
          <a:xfrm>
            <a:off x="442080" y="2781000"/>
            <a:ext cx="8208720" cy="2940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85840" indent="-285480">
              <a:lnSpc>
                <a:spcPct val="100000"/>
              </a:lnSpc>
              <a:spcBef>
                <a:spcPts val="3200"/>
              </a:spcBef>
              <a:buClr>
                <a:srgbClr val="000000"/>
              </a:buClr>
              <a:buFont typeface="Arial"/>
              <a:buChar char="•"/>
            </a:pPr>
            <a:r>
              <a:rPr lang="it-IT" b="1" spc="-1" dirty="0" smtClean="0">
                <a:solidFill>
                  <a:srgbClr val="000000"/>
                </a:solidFill>
                <a:latin typeface="Calibri"/>
              </a:rPr>
              <a:t>High </a:t>
            </a:r>
            <a:r>
              <a:rPr lang="it-IT" b="1" spc="-1" dirty="0" err="1" smtClean="0">
                <a:solidFill>
                  <a:srgbClr val="000000"/>
                </a:solidFill>
                <a:latin typeface="Calibri"/>
              </a:rPr>
              <a:t>p</a:t>
            </a:r>
            <a:r>
              <a:rPr lang="it-IT" sz="1800" b="1" strike="noStrike" spc="-1" dirty="0" err="1" smtClean="0">
                <a:solidFill>
                  <a:srgbClr val="000000"/>
                </a:solidFill>
                <a:latin typeface="Calibri"/>
              </a:rPr>
              <a:t>riority</a:t>
            </a:r>
            <a:r>
              <a:rPr lang="it-IT" sz="18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1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1" spc="-1" dirty="0" err="1" smtClean="0">
                <a:solidFill>
                  <a:srgbClr val="000000"/>
                </a:solidFill>
                <a:latin typeface="Calibri"/>
              </a:rPr>
              <a:t>to</a:t>
            </a:r>
            <a:r>
              <a:rPr lang="it-IT" b="1" spc="-1" dirty="0" smtClean="0">
                <a:solidFill>
                  <a:srgbClr val="000000"/>
                </a:solidFill>
                <a:latin typeface="Calibri"/>
              </a:rPr>
              <a:t> the</a:t>
            </a:r>
            <a:r>
              <a:rPr lang="it-IT" sz="18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learning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 smtClean="0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8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 smtClean="0">
                <a:solidFill>
                  <a:srgbClr val="000000"/>
                </a:solidFill>
                <a:latin typeface="Calibri"/>
              </a:rPr>
              <a:t>Italian</a:t>
            </a:r>
            <a:r>
              <a:rPr lang="it-IT" sz="18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language</a:t>
            </a:r>
            <a:endParaRPr lang="it-IT" sz="1800" b="0" strike="noStrike" spc="-1" dirty="0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Temporary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suspension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some </a:t>
            </a:r>
            <a:r>
              <a:rPr lang="it-IT" b="1" spc="-1" dirty="0" err="1" smtClean="0">
                <a:solidFill>
                  <a:srgbClr val="000000"/>
                </a:solidFill>
                <a:latin typeface="Calibri"/>
              </a:rPr>
              <a:t>subjects</a:t>
            </a:r>
            <a:r>
              <a:rPr lang="it-IT" b="1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(in the first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four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Calibri"/>
              </a:rPr>
              <a:t>months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Calibri"/>
              </a:rPr>
              <a:t>schooling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)</a:t>
            </a:r>
            <a:endParaRPr lang="it-IT" sz="1800" b="0" strike="noStrike" spc="-1" dirty="0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Selection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essential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1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1" spc="-1" dirty="0" err="1" smtClean="0">
                <a:solidFill>
                  <a:srgbClr val="000000"/>
                </a:solidFill>
                <a:latin typeface="Calibri"/>
              </a:rPr>
              <a:t>core</a:t>
            </a:r>
            <a:r>
              <a:rPr lang="it-IT" b="1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 smtClean="0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8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the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different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subjects</a:t>
            </a:r>
            <a:endParaRPr lang="it-IT" sz="1800" b="0" strike="noStrike" spc="-1" dirty="0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Replacement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second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foreign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language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with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teaching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b="1" spc="-1" dirty="0" err="1" smtClean="0">
                <a:solidFill>
                  <a:srgbClr val="000000"/>
                </a:solidFill>
                <a:latin typeface="Calibri"/>
              </a:rPr>
              <a:t>Italian</a:t>
            </a:r>
            <a:r>
              <a:rPr lang="it-IT" sz="18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in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the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secondary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school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(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Calibri"/>
              </a:rPr>
              <a:t>pupils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from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10/11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13/14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years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)</a:t>
            </a:r>
            <a:endParaRPr lang="it-IT" sz="1800" b="0" strike="noStrike" spc="-1" dirty="0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Identification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teaching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strategies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consistent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with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student’s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Calibri"/>
              </a:rPr>
              <a:t>starting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situation and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with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effective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management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mixed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classes</a:t>
            </a:r>
            <a:endParaRPr lang="it-IT" sz="1800" b="0" strike="noStrike" spc="-1" dirty="0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Rimodeling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8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1" strike="noStrike" spc="-1" dirty="0" err="1">
                <a:solidFill>
                  <a:srgbClr val="000000"/>
                </a:solidFill>
                <a:latin typeface="Calibri"/>
              </a:rPr>
              <a:t>contents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with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total or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partial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Calibri"/>
              </a:rPr>
              <a:t>exclusion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 some </a:t>
            </a:r>
            <a:r>
              <a:rPr lang="it-IT" sz="1800" b="0" strike="noStrike" spc="-1" dirty="0" err="1" smtClean="0">
                <a:solidFill>
                  <a:srgbClr val="000000"/>
                </a:solidFill>
                <a:latin typeface="Calibri"/>
              </a:rPr>
              <a:t>contents</a:t>
            </a:r>
            <a:r>
              <a:rPr lang="it-IT" sz="1800" b="0" strike="noStrike" spc="-1" dirty="0" smtClean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be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replaced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with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pc="-1" dirty="0" err="1" smtClean="0">
                <a:solidFill>
                  <a:srgbClr val="000000"/>
                </a:solidFill>
                <a:latin typeface="Calibri"/>
              </a:rPr>
              <a:t>contents</a:t>
            </a:r>
            <a:r>
              <a:rPr lang="it-IT" spc="-1" dirty="0" smtClean="0">
                <a:solidFill>
                  <a:srgbClr val="000000"/>
                </a:solidFill>
                <a:latin typeface="Calibri"/>
              </a:rPr>
              <a:t> appropriate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student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’s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level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linguistic</a:t>
            </a:r>
            <a:r>
              <a:rPr lang="it-IT" sz="1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1800" b="0" strike="noStrike" spc="-1" dirty="0" err="1">
                <a:solidFill>
                  <a:srgbClr val="000000"/>
                </a:solidFill>
                <a:latin typeface="Calibri"/>
              </a:rPr>
              <a:t>competence</a:t>
            </a:r>
            <a:endParaRPr lang="it-IT" sz="1800" b="0" strike="noStrike" spc="-1" dirty="0">
              <a:latin typeface="Arial"/>
            </a:endParaRPr>
          </a:p>
        </p:txBody>
      </p:sp>
      <p:sp>
        <p:nvSpPr>
          <p:cNvPr id="250" name="TextShape 3"/>
          <p:cNvSpPr txBox="1"/>
          <p:nvPr/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  <p:sp>
        <p:nvSpPr>
          <p:cNvPr id="251" name="TextShape 4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FFD50BA1-C5D6-4B89-968C-12FF5ECF0435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13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Imatge 5"/>
          <p:cNvPicPr/>
          <p:nvPr/>
        </p:nvPicPr>
        <p:blipFill>
          <a:blip r:embed="rId3"/>
          <a:stretch/>
        </p:blipFill>
        <p:spPr>
          <a:xfrm>
            <a:off x="6516360" y="332640"/>
            <a:ext cx="2161800" cy="599760"/>
          </a:xfrm>
          <a:prstGeom prst="rect">
            <a:avLst/>
          </a:prstGeom>
          <a:ln>
            <a:noFill/>
          </a:ln>
        </p:spPr>
      </p:pic>
      <p:pic>
        <p:nvPicPr>
          <p:cNvPr id="253" name="Picture 2"/>
          <p:cNvPicPr/>
          <p:nvPr/>
        </p:nvPicPr>
        <p:blipFill>
          <a:blip r:embed="rId4"/>
          <a:stretch/>
        </p:blipFill>
        <p:spPr>
          <a:xfrm>
            <a:off x="3786120" y="142920"/>
            <a:ext cx="1085400" cy="995040"/>
          </a:xfrm>
          <a:prstGeom prst="rect">
            <a:avLst/>
          </a:prstGeom>
          <a:ln w="9360">
            <a:noFill/>
          </a:ln>
        </p:spPr>
      </p:pic>
      <p:pic>
        <p:nvPicPr>
          <p:cNvPr id="254" name="Picture 3"/>
          <p:cNvPicPr/>
          <p:nvPr/>
        </p:nvPicPr>
        <p:blipFill>
          <a:blip r:embed="rId5"/>
          <a:stretch/>
        </p:blipFill>
        <p:spPr>
          <a:xfrm>
            <a:off x="714240" y="214200"/>
            <a:ext cx="1190160" cy="892800"/>
          </a:xfrm>
          <a:prstGeom prst="rect">
            <a:avLst/>
          </a:prstGeom>
          <a:ln w="9360">
            <a:noFill/>
          </a:ln>
        </p:spPr>
      </p:pic>
      <p:sp>
        <p:nvSpPr>
          <p:cNvPr id="255" name="TextShape 1"/>
          <p:cNvSpPr txBox="1"/>
          <p:nvPr/>
        </p:nvSpPr>
        <p:spPr>
          <a:xfrm>
            <a:off x="692640" y="1412640"/>
            <a:ext cx="7272360" cy="107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a-ES" sz="3600" b="1" strike="noStrike" spc="-1" dirty="0">
                <a:solidFill>
                  <a:srgbClr val="000000"/>
                </a:solidFill>
                <a:latin typeface="Calibri"/>
              </a:rPr>
              <a:t>Evaluation for newly arrived </a:t>
            </a:r>
            <a:r>
              <a:rPr lang="ca-ES" sz="3600" b="1" strike="noStrike" spc="-1" dirty="0" smtClean="0">
                <a:solidFill>
                  <a:srgbClr val="000000"/>
                </a:solidFill>
                <a:latin typeface="Calibri"/>
              </a:rPr>
              <a:t>pupils</a:t>
            </a:r>
            <a:endParaRPr lang="ca-ES" sz="3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6" name="CustomShape 2"/>
          <p:cNvSpPr/>
          <p:nvPr/>
        </p:nvSpPr>
        <p:spPr>
          <a:xfrm>
            <a:off x="442080" y="2781000"/>
            <a:ext cx="8208720" cy="336264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85840" indent="-285480">
              <a:lnSpc>
                <a:spcPct val="100000"/>
              </a:lnSpc>
              <a:spcBef>
                <a:spcPts val="3200"/>
              </a:spcBef>
              <a:buClr>
                <a:srgbClr val="000000"/>
              </a:buClr>
              <a:buFont typeface="Arial"/>
              <a:buChar char="•"/>
            </a:pP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Minors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with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non-Italian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citizenship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on </a:t>
            </a:r>
            <a:r>
              <a:rPr lang="it-IT" sz="2200" spc="-1" dirty="0" err="1" smtClean="0">
                <a:solidFill>
                  <a:srgbClr val="000000"/>
                </a:solidFill>
                <a:latin typeface="Calibri"/>
              </a:rPr>
              <a:t>our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national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territory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as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subjects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spc="-1" dirty="0" err="1" smtClean="0">
                <a:solidFill>
                  <a:srgbClr val="000000"/>
                </a:solidFill>
                <a:latin typeface="Calibri"/>
              </a:rPr>
              <a:t>compulsory</a:t>
            </a:r>
            <a:r>
              <a:rPr lang="it-IT" sz="2200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spc="-1" dirty="0" err="1" smtClean="0">
                <a:solidFill>
                  <a:srgbClr val="000000"/>
                </a:solidFill>
                <a:latin typeface="Calibri"/>
              </a:rPr>
              <a:t>education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2200" b="1" strike="noStrike" spc="-1" dirty="0">
                <a:solidFill>
                  <a:srgbClr val="000000"/>
                </a:solidFill>
                <a:latin typeface="Calibri"/>
              </a:rPr>
              <a:t>are </a:t>
            </a:r>
            <a:r>
              <a:rPr lang="it-IT" sz="2200" b="1" strike="noStrike" spc="-1" dirty="0" err="1" smtClean="0">
                <a:solidFill>
                  <a:srgbClr val="000000"/>
                </a:solidFill>
                <a:latin typeface="Calibri"/>
              </a:rPr>
              <a:t>generally</a:t>
            </a:r>
            <a:r>
              <a:rPr lang="it-IT" sz="22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1" strike="noStrike" spc="-1" dirty="0" err="1" smtClean="0">
                <a:solidFill>
                  <a:srgbClr val="000000"/>
                </a:solidFill>
                <a:latin typeface="Calibri"/>
              </a:rPr>
              <a:t>evaluated</a:t>
            </a:r>
            <a:r>
              <a:rPr lang="it-IT" sz="22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1" strike="noStrike" spc="-1" dirty="0">
                <a:solidFill>
                  <a:srgbClr val="000000"/>
                </a:solidFill>
                <a:latin typeface="Calibri"/>
              </a:rPr>
              <a:t>in the </a:t>
            </a:r>
            <a:r>
              <a:rPr lang="it-IT" sz="22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1" strike="noStrike" spc="-1" dirty="0" err="1" smtClean="0">
                <a:solidFill>
                  <a:srgbClr val="000000"/>
                </a:solidFill>
                <a:latin typeface="Calibri"/>
              </a:rPr>
              <a:t>same</a:t>
            </a:r>
            <a:r>
              <a:rPr lang="it-IT" sz="2200" b="1" strike="noStrike" spc="-1" dirty="0" smtClean="0">
                <a:solidFill>
                  <a:srgbClr val="000000"/>
                </a:solidFill>
                <a:latin typeface="Calibri"/>
              </a:rPr>
              <a:t> way </a:t>
            </a:r>
            <a:r>
              <a:rPr lang="it-IT" sz="2200" b="1" strike="noStrike" spc="-1" dirty="0" err="1">
                <a:solidFill>
                  <a:srgbClr val="000000"/>
                </a:solidFill>
                <a:latin typeface="Calibri"/>
              </a:rPr>
              <a:t>provided</a:t>
            </a:r>
            <a:r>
              <a:rPr lang="it-IT" sz="22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1" strike="noStrike" spc="-1" dirty="0" err="1">
                <a:solidFill>
                  <a:srgbClr val="000000"/>
                </a:solidFill>
                <a:latin typeface="Calibri"/>
              </a:rPr>
              <a:t>for</a:t>
            </a:r>
            <a:r>
              <a:rPr lang="it-IT" sz="22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1" strike="noStrike" spc="-1" dirty="0" err="1">
                <a:solidFill>
                  <a:srgbClr val="000000"/>
                </a:solidFill>
                <a:latin typeface="Calibri"/>
              </a:rPr>
              <a:t>Italian</a:t>
            </a:r>
            <a:r>
              <a:rPr lang="it-IT" sz="22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1" strike="noStrike" spc="-1" dirty="0" err="1" smtClean="0">
                <a:solidFill>
                  <a:srgbClr val="000000"/>
                </a:solidFill>
                <a:latin typeface="Calibri"/>
              </a:rPr>
              <a:t>citizens</a:t>
            </a:r>
            <a:endParaRPr lang="it-IT" sz="2200" b="1" strike="noStrike" spc="-1" dirty="0" smtClean="0">
              <a:solidFill>
                <a:srgbClr val="000000"/>
              </a:solidFill>
              <a:latin typeface="Calibri"/>
            </a:endParaRPr>
          </a:p>
          <a:p>
            <a:pPr marL="285840" indent="-285480" algn="ctr">
              <a:lnSpc>
                <a:spcPct val="100000"/>
              </a:lnSpc>
              <a:spcBef>
                <a:spcPts val="1200"/>
              </a:spcBef>
              <a:buClr>
                <a:srgbClr val="000000"/>
              </a:buClr>
            </a:pPr>
            <a:r>
              <a:rPr lang="it-IT" sz="3200" b="1" spc="-1" dirty="0" smtClean="0">
                <a:solidFill>
                  <a:srgbClr val="000000"/>
                </a:solidFill>
                <a:latin typeface="Calibri"/>
              </a:rPr>
              <a:t>BUT</a:t>
            </a:r>
            <a:endParaRPr lang="it-IT" sz="3200" b="0" strike="noStrike" spc="-1" dirty="0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The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Teachers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Staff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defines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1" strike="noStrike" spc="-1" dirty="0" err="1" smtClean="0">
                <a:solidFill>
                  <a:srgbClr val="000000"/>
                </a:solidFill>
                <a:latin typeface="Calibri"/>
              </a:rPr>
              <a:t>individually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in relation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level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competence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any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foreign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student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the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necessary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adaptation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teaching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>
                <a:solidFill>
                  <a:srgbClr val="000000"/>
                </a:solidFill>
                <a:latin typeface="Calibri"/>
              </a:rPr>
              <a:t>programs</a:t>
            </a:r>
            <a:r>
              <a:rPr lang="it-IT" sz="2200" b="0" strike="noStrike" spc="-1" dirty="0">
                <a:solidFill>
                  <a:srgbClr val="000000"/>
                </a:solidFill>
                <a:latin typeface="Calibri"/>
              </a:rPr>
              <a:t>. </a:t>
            </a:r>
            <a:r>
              <a:rPr lang="it-IT" sz="2200" b="1" u="sng" strike="noStrike" spc="-1" dirty="0">
                <a:solidFill>
                  <a:srgbClr val="000000"/>
                </a:solidFill>
                <a:uFillTx/>
                <a:latin typeface="Calibri"/>
              </a:rPr>
              <a:t>The </a:t>
            </a:r>
            <a:r>
              <a:rPr lang="it-IT" sz="2200" b="1" u="sng" strike="noStrike" spc="-1" dirty="0" err="1">
                <a:solidFill>
                  <a:srgbClr val="000000"/>
                </a:solidFill>
                <a:uFillTx/>
                <a:latin typeface="Calibri"/>
              </a:rPr>
              <a:t>adaptation</a:t>
            </a:r>
            <a:r>
              <a:rPr lang="it-IT" sz="2200" b="1" u="sng" strike="noStrike" spc="-1" dirty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2200" b="1" u="sng" strike="noStrike" spc="-1" dirty="0" err="1">
                <a:solidFill>
                  <a:srgbClr val="000000"/>
                </a:solidFill>
                <a:uFillTx/>
                <a:latin typeface="Calibri"/>
              </a:rPr>
              <a:t>of</a:t>
            </a:r>
            <a:r>
              <a:rPr lang="it-IT" sz="2200" b="1" u="sng" strike="noStrike" spc="-1" dirty="0">
                <a:solidFill>
                  <a:srgbClr val="000000"/>
                </a:solidFill>
                <a:uFillTx/>
                <a:latin typeface="Calibri"/>
              </a:rPr>
              <a:t> the </a:t>
            </a:r>
            <a:r>
              <a:rPr lang="it-IT" sz="2200" b="1" u="sng" strike="noStrike" spc="-1" dirty="0" err="1">
                <a:solidFill>
                  <a:srgbClr val="000000"/>
                </a:solidFill>
                <a:uFillTx/>
                <a:latin typeface="Calibri"/>
              </a:rPr>
              <a:t>programs</a:t>
            </a:r>
            <a:r>
              <a:rPr lang="it-IT" sz="2200" b="1" u="sng" strike="noStrike" spc="-1" dirty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2200" b="1" u="sng" strike="noStrike" spc="-1" dirty="0" err="1">
                <a:solidFill>
                  <a:srgbClr val="000000"/>
                </a:solidFill>
                <a:uFillTx/>
                <a:latin typeface="Calibri"/>
              </a:rPr>
              <a:t>for</a:t>
            </a:r>
            <a:r>
              <a:rPr lang="it-IT" sz="2200" b="1" u="sng" strike="noStrike" spc="-1" dirty="0">
                <a:solidFill>
                  <a:srgbClr val="000000"/>
                </a:solidFill>
                <a:uFillTx/>
                <a:latin typeface="Calibri"/>
              </a:rPr>
              <a:t> the </a:t>
            </a:r>
            <a:r>
              <a:rPr lang="it-IT" sz="2200" b="1" u="sng" strike="noStrike" spc="-1" dirty="0" err="1" smtClean="0">
                <a:solidFill>
                  <a:srgbClr val="000000"/>
                </a:solidFill>
                <a:uFillTx/>
                <a:latin typeface="Calibri"/>
              </a:rPr>
              <a:t>students</a:t>
            </a:r>
            <a:r>
              <a:rPr lang="it-IT" sz="2200" b="1" u="sng" strike="noStrike" spc="-1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2200" b="1" u="sng" strike="noStrike" spc="-1" dirty="0" err="1">
                <a:solidFill>
                  <a:srgbClr val="000000"/>
                </a:solidFill>
                <a:uFillTx/>
                <a:latin typeface="Calibri"/>
              </a:rPr>
              <a:t>means</a:t>
            </a:r>
            <a:r>
              <a:rPr lang="it-IT" sz="2200" b="1" u="sng" strike="noStrike" spc="-1" dirty="0">
                <a:solidFill>
                  <a:srgbClr val="000000"/>
                </a:solidFill>
                <a:uFillTx/>
                <a:latin typeface="Calibri"/>
              </a:rPr>
              <a:t>, </a:t>
            </a:r>
            <a:r>
              <a:rPr lang="it-IT" sz="2200" b="1" u="sng" strike="noStrike" spc="-1" dirty="0" err="1">
                <a:solidFill>
                  <a:srgbClr val="000000"/>
                </a:solidFill>
                <a:uFillTx/>
                <a:latin typeface="Calibri"/>
              </a:rPr>
              <a:t>therefore</a:t>
            </a:r>
            <a:r>
              <a:rPr lang="it-IT" sz="2200" b="1" u="sng" strike="noStrike" spc="-1" dirty="0">
                <a:solidFill>
                  <a:srgbClr val="000000"/>
                </a:solidFill>
                <a:uFillTx/>
                <a:latin typeface="Calibri"/>
              </a:rPr>
              <a:t>, </a:t>
            </a:r>
            <a:r>
              <a:rPr lang="it-IT" sz="2200" b="1" u="sng" strike="noStrike" spc="-1" dirty="0" err="1">
                <a:solidFill>
                  <a:srgbClr val="000000"/>
                </a:solidFill>
                <a:uFillTx/>
                <a:latin typeface="Calibri"/>
              </a:rPr>
              <a:t>an</a:t>
            </a:r>
            <a:r>
              <a:rPr lang="it-IT" sz="2200" b="1" u="sng" strike="noStrike" spc="-1" dirty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2200" b="1" u="sng" strike="noStrike" spc="-1" dirty="0" err="1">
                <a:solidFill>
                  <a:srgbClr val="000000"/>
                </a:solidFill>
                <a:uFillTx/>
                <a:latin typeface="Calibri"/>
              </a:rPr>
              <a:t>adaptation</a:t>
            </a:r>
            <a:r>
              <a:rPr lang="it-IT" sz="2200" b="1" u="sng" strike="noStrike" spc="-1" dirty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it-IT" sz="2200" b="1" u="sng" strike="noStrike" spc="-1" dirty="0" err="1">
                <a:solidFill>
                  <a:srgbClr val="000000"/>
                </a:solidFill>
                <a:uFillTx/>
                <a:latin typeface="Calibri"/>
              </a:rPr>
              <a:t>of</a:t>
            </a:r>
            <a:r>
              <a:rPr lang="it-IT" sz="2200" b="1" u="sng" strike="noStrike" spc="-1" dirty="0">
                <a:solidFill>
                  <a:srgbClr val="000000"/>
                </a:solidFill>
                <a:uFillTx/>
                <a:latin typeface="Calibri"/>
              </a:rPr>
              <a:t> the </a:t>
            </a:r>
            <a:r>
              <a:rPr lang="it-IT" sz="2200" b="1" u="sng" strike="noStrike" spc="-1" dirty="0" err="1">
                <a:solidFill>
                  <a:srgbClr val="000000"/>
                </a:solidFill>
                <a:uFillTx/>
                <a:latin typeface="Calibri"/>
              </a:rPr>
              <a:t>evaluation</a:t>
            </a:r>
            <a:endParaRPr lang="it-IT" sz="2200" b="0" strike="noStrike" spc="-1" dirty="0">
              <a:latin typeface="Arial"/>
            </a:endParaRPr>
          </a:p>
        </p:txBody>
      </p:sp>
      <p:sp>
        <p:nvSpPr>
          <p:cNvPr id="257" name="TextShape 3"/>
          <p:cNvSpPr txBox="1"/>
          <p:nvPr/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  <p:sp>
        <p:nvSpPr>
          <p:cNvPr id="258" name="TextShape 4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0333F1BE-421B-49EC-863E-A9C631CED42F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14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Imatge 5"/>
          <p:cNvPicPr/>
          <p:nvPr/>
        </p:nvPicPr>
        <p:blipFill>
          <a:blip r:embed="rId3"/>
          <a:stretch/>
        </p:blipFill>
        <p:spPr>
          <a:xfrm>
            <a:off x="6516360" y="332640"/>
            <a:ext cx="2161800" cy="599760"/>
          </a:xfrm>
          <a:prstGeom prst="rect">
            <a:avLst/>
          </a:prstGeom>
          <a:ln>
            <a:noFill/>
          </a:ln>
        </p:spPr>
      </p:pic>
      <p:pic>
        <p:nvPicPr>
          <p:cNvPr id="253" name="Picture 2"/>
          <p:cNvPicPr/>
          <p:nvPr/>
        </p:nvPicPr>
        <p:blipFill>
          <a:blip r:embed="rId4"/>
          <a:stretch/>
        </p:blipFill>
        <p:spPr>
          <a:xfrm>
            <a:off x="3786120" y="142920"/>
            <a:ext cx="1085400" cy="995040"/>
          </a:xfrm>
          <a:prstGeom prst="rect">
            <a:avLst/>
          </a:prstGeom>
          <a:ln w="9360">
            <a:noFill/>
          </a:ln>
        </p:spPr>
      </p:pic>
      <p:pic>
        <p:nvPicPr>
          <p:cNvPr id="254" name="Picture 3"/>
          <p:cNvPicPr/>
          <p:nvPr/>
        </p:nvPicPr>
        <p:blipFill>
          <a:blip r:embed="rId5"/>
          <a:stretch/>
        </p:blipFill>
        <p:spPr>
          <a:xfrm>
            <a:off x="714240" y="214200"/>
            <a:ext cx="1190160" cy="892800"/>
          </a:xfrm>
          <a:prstGeom prst="rect">
            <a:avLst/>
          </a:prstGeom>
          <a:ln w="9360">
            <a:noFill/>
          </a:ln>
        </p:spPr>
      </p:pic>
      <p:sp>
        <p:nvSpPr>
          <p:cNvPr id="255" name="TextShape 1"/>
          <p:cNvSpPr txBox="1"/>
          <p:nvPr/>
        </p:nvSpPr>
        <p:spPr>
          <a:xfrm>
            <a:off x="692640" y="1412640"/>
            <a:ext cx="7272360" cy="107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a-ES" sz="3600" b="1" strike="noStrike" spc="-1" dirty="0">
                <a:solidFill>
                  <a:srgbClr val="000000"/>
                </a:solidFill>
                <a:latin typeface="Calibri"/>
              </a:rPr>
              <a:t>Evaluation for newly arrived </a:t>
            </a:r>
            <a:r>
              <a:rPr lang="ca-ES" sz="3600" b="1" strike="noStrike" spc="-1" dirty="0" smtClean="0">
                <a:solidFill>
                  <a:srgbClr val="000000"/>
                </a:solidFill>
                <a:latin typeface="Calibri"/>
              </a:rPr>
              <a:t>pupils</a:t>
            </a:r>
            <a:endParaRPr lang="ca-ES" sz="3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6" name="CustomShape 2"/>
          <p:cNvSpPr/>
          <p:nvPr/>
        </p:nvSpPr>
        <p:spPr>
          <a:xfrm>
            <a:off x="442080" y="2781000"/>
            <a:ext cx="8208720" cy="336264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85840" indent="-285480">
              <a:lnSpc>
                <a:spcPct val="100000"/>
              </a:lnSpc>
              <a:spcBef>
                <a:spcPts val="3200"/>
              </a:spcBef>
              <a:buClr>
                <a:srgbClr val="000000"/>
              </a:buClr>
              <a:buFont typeface="Arial"/>
              <a:buChar char="•"/>
            </a:pP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The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newly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arrived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students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are,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course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,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students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with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1" strike="noStrike" spc="-1" dirty="0" err="1" smtClean="0">
                <a:solidFill>
                  <a:srgbClr val="000000"/>
                </a:solidFill>
                <a:latin typeface="Calibri"/>
              </a:rPr>
              <a:t>special</a:t>
            </a:r>
            <a:r>
              <a:rPr lang="it-IT" sz="22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1" strike="noStrike" spc="-1" dirty="0" err="1" smtClean="0">
                <a:solidFill>
                  <a:srgbClr val="000000"/>
                </a:solidFill>
                <a:latin typeface="Calibri"/>
              </a:rPr>
              <a:t>education</a:t>
            </a:r>
            <a:r>
              <a:rPr lang="it-IT" sz="22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1" strike="noStrike" spc="-1" dirty="0" err="1" smtClean="0">
                <a:solidFill>
                  <a:srgbClr val="000000"/>
                </a:solidFill>
                <a:latin typeface="Calibri"/>
              </a:rPr>
              <a:t>needs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(SEN in English, BES in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Italian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)</a:t>
            </a:r>
            <a:endParaRPr lang="it-IT" sz="2200" b="1" strike="noStrike" spc="-1" dirty="0" smtClean="0">
              <a:solidFill>
                <a:srgbClr val="000000"/>
              </a:solidFill>
              <a:latin typeface="Calibri"/>
            </a:endParaRPr>
          </a:p>
          <a:p>
            <a:pPr marL="285840" indent="-285480" algn="ctr">
              <a:lnSpc>
                <a:spcPct val="100000"/>
              </a:lnSpc>
              <a:spcBef>
                <a:spcPts val="1200"/>
              </a:spcBef>
              <a:buClr>
                <a:srgbClr val="000000"/>
              </a:buClr>
            </a:pPr>
            <a:r>
              <a:rPr lang="it-IT" sz="3200" b="1" spc="-1" dirty="0" smtClean="0">
                <a:solidFill>
                  <a:srgbClr val="000000"/>
                </a:solidFill>
                <a:latin typeface="Calibri"/>
              </a:rPr>
              <a:t>SO</a:t>
            </a:r>
            <a:endParaRPr lang="it-IT" sz="3200" b="0" strike="noStrike" spc="-1" dirty="0">
              <a:latin typeface="Arial"/>
            </a:endParaRPr>
          </a:p>
          <a:p>
            <a:pPr marL="285840" indent="-285480">
              <a:lnSpc>
                <a:spcPct val="100000"/>
              </a:lnSpc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They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have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the right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have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a </a:t>
            </a:r>
            <a:r>
              <a:rPr lang="it-IT" sz="2200" b="1" strike="noStrike" spc="-1" dirty="0" err="1" smtClean="0">
                <a:solidFill>
                  <a:srgbClr val="000000"/>
                </a:solidFill>
                <a:latin typeface="Calibri"/>
              </a:rPr>
              <a:t>personalized</a:t>
            </a:r>
            <a:r>
              <a:rPr lang="it-IT" sz="22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1" strike="noStrike" spc="-1" dirty="0" err="1" smtClean="0">
                <a:solidFill>
                  <a:srgbClr val="000000"/>
                </a:solidFill>
                <a:latin typeface="Calibri"/>
              </a:rPr>
              <a:t>teaching</a:t>
            </a:r>
            <a:r>
              <a:rPr lang="it-IT" sz="22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1" strike="noStrike" spc="-1" dirty="0" err="1" smtClean="0">
                <a:solidFill>
                  <a:srgbClr val="000000"/>
                </a:solidFill>
                <a:latin typeface="Calibri"/>
              </a:rPr>
              <a:t>plan</a:t>
            </a:r>
            <a:r>
              <a:rPr lang="it-IT" sz="22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(PDP)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defined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by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teacher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.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This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plan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can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be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temporary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give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time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student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learn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national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language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.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It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contains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all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supporting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activities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planned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for</a:t>
            </a:r>
            <a:r>
              <a:rPr lang="it-IT" sz="22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200" b="0" strike="noStrike" spc="-1" dirty="0" err="1" smtClean="0">
                <a:solidFill>
                  <a:srgbClr val="000000"/>
                </a:solidFill>
                <a:latin typeface="Calibri"/>
              </a:rPr>
              <a:t>him</a:t>
            </a:r>
            <a:r>
              <a:rPr lang="it-IT" sz="2200" spc="-1" dirty="0" smtClean="0">
                <a:solidFill>
                  <a:srgbClr val="000000"/>
                </a:solidFill>
                <a:latin typeface="Calibri"/>
              </a:rPr>
              <a:t>/</a:t>
            </a:r>
            <a:r>
              <a:rPr lang="it-IT" sz="2200" spc="-1" dirty="0" err="1" smtClean="0">
                <a:solidFill>
                  <a:srgbClr val="000000"/>
                </a:solidFill>
                <a:latin typeface="Calibri"/>
              </a:rPr>
              <a:t>her</a:t>
            </a:r>
            <a:r>
              <a:rPr lang="it-IT" sz="2200" spc="-1" dirty="0" smtClean="0">
                <a:solidFill>
                  <a:srgbClr val="000000"/>
                </a:solidFill>
                <a:latin typeface="Calibri"/>
              </a:rPr>
              <a:t>.</a:t>
            </a:r>
            <a:endParaRPr lang="it-IT" sz="2200" b="0" strike="noStrike" spc="-1" dirty="0">
              <a:latin typeface="Arial"/>
            </a:endParaRPr>
          </a:p>
        </p:txBody>
      </p:sp>
      <p:sp>
        <p:nvSpPr>
          <p:cNvPr id="257" name="TextShape 3"/>
          <p:cNvSpPr txBox="1"/>
          <p:nvPr/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  <p:sp>
        <p:nvSpPr>
          <p:cNvPr id="258" name="TextShape 4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0333F1BE-421B-49EC-863E-A9C631CED42F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15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CustomShape 1"/>
          <p:cNvSpPr/>
          <p:nvPr/>
        </p:nvSpPr>
        <p:spPr>
          <a:xfrm>
            <a:off x="3357720" y="517680"/>
            <a:ext cx="5775120" cy="1461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it-IT" sz="5400" b="1" strike="noStrike" spc="-1">
                <a:solidFill>
                  <a:srgbClr val="000000"/>
                </a:solidFill>
                <a:latin typeface="Calibri"/>
              </a:rPr>
              <a:t>TWIN PROJECT</a:t>
            </a:r>
            <a:endParaRPr lang="it-IT" sz="5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it-IT" sz="3600" b="1" strike="noStrike" spc="-1">
                <a:solidFill>
                  <a:srgbClr val="000000"/>
                </a:solidFill>
                <a:latin typeface="Calibri"/>
              </a:rPr>
              <a:t>Teen to win</a:t>
            </a:r>
            <a:endParaRPr lang="it-IT" sz="3600" b="0" strike="noStrike" spc="-1">
              <a:latin typeface="Arial"/>
            </a:endParaRPr>
          </a:p>
        </p:txBody>
      </p:sp>
      <p:sp>
        <p:nvSpPr>
          <p:cNvPr id="260" name="CustomShape 2"/>
          <p:cNvSpPr/>
          <p:nvPr/>
        </p:nvSpPr>
        <p:spPr>
          <a:xfrm>
            <a:off x="1763640" y="5065560"/>
            <a:ext cx="6644880" cy="1187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For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 a </a:t>
            </a: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school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all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 and </a:t>
            </a: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for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 all. </a:t>
            </a:r>
            <a:endParaRPr lang="it-IT" sz="2400" b="1" strike="noStrike" spc="-1" dirty="0" smtClean="0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100000"/>
              </a:lnSpc>
            </a:pPr>
            <a:r>
              <a:rPr lang="it-IT" sz="2400" b="1" strike="noStrike" spc="-1" dirty="0" err="1" smtClean="0">
                <a:solidFill>
                  <a:srgbClr val="000000"/>
                </a:solidFill>
                <a:latin typeface="Calibri"/>
              </a:rPr>
              <a:t>Protocol</a:t>
            </a:r>
            <a:r>
              <a:rPr lang="it-IT" sz="24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for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2400" b="1" spc="-1" dirty="0" err="1" smtClean="0">
                <a:solidFill>
                  <a:srgbClr val="000000"/>
                </a:solidFill>
                <a:latin typeface="Calibri"/>
              </a:rPr>
              <a:t>inclusion</a:t>
            </a:r>
            <a:r>
              <a:rPr lang="it-IT" sz="24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and </a:t>
            </a: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support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pupils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endParaRPr lang="it-IT" sz="2400" b="1" strike="noStrike" spc="-1" dirty="0" smtClean="0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100000"/>
              </a:lnSpc>
            </a:pPr>
            <a:r>
              <a:rPr lang="it-IT" sz="2400" b="1" strike="noStrike" spc="-1" dirty="0" err="1" smtClean="0">
                <a:solidFill>
                  <a:srgbClr val="000000"/>
                </a:solidFill>
                <a:latin typeface="Calibri"/>
              </a:rPr>
              <a:t>with</a:t>
            </a:r>
            <a:r>
              <a:rPr lang="it-IT" sz="2400" b="1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400" b="1" strike="noStrike" spc="-1" dirty="0" err="1">
                <a:solidFill>
                  <a:srgbClr val="000000"/>
                </a:solidFill>
                <a:latin typeface="Calibri"/>
              </a:rPr>
              <a:t>migratory</a:t>
            </a:r>
            <a:r>
              <a:rPr lang="it-IT" sz="2400" b="1" strike="noStrike" spc="-1" dirty="0">
                <a:solidFill>
                  <a:srgbClr val="000000"/>
                </a:solidFill>
                <a:latin typeface="Calibri"/>
              </a:rPr>
              <a:t> background</a:t>
            </a:r>
            <a:endParaRPr lang="it-IT" sz="2400" b="1" strike="noStrike" spc="-1" dirty="0">
              <a:latin typeface="Arial"/>
            </a:endParaRPr>
          </a:p>
        </p:txBody>
      </p:sp>
      <p:pic>
        <p:nvPicPr>
          <p:cNvPr id="261" name="Picture 6"/>
          <p:cNvPicPr/>
          <p:nvPr/>
        </p:nvPicPr>
        <p:blipFill>
          <a:blip r:embed="rId2"/>
          <a:stretch/>
        </p:blipFill>
        <p:spPr>
          <a:xfrm>
            <a:off x="3564000" y="2205000"/>
            <a:ext cx="4555800" cy="2741400"/>
          </a:xfrm>
          <a:prstGeom prst="rect">
            <a:avLst/>
          </a:prstGeom>
          <a:ln>
            <a:noFill/>
          </a:ln>
        </p:spPr>
      </p:pic>
      <p:sp>
        <p:nvSpPr>
          <p:cNvPr id="262" name="TextShape 3"/>
          <p:cNvSpPr txBox="1"/>
          <p:nvPr/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Times New Roman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  <p:sp>
        <p:nvSpPr>
          <p:cNvPr id="263" name="TextShape 4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AAE2BEBE-A229-4D8A-B1B0-A43DE11310DC}" type="slidenum">
              <a:rPr lang="it-IT" sz="1200" b="0" strike="noStrike" spc="-1">
                <a:solidFill>
                  <a:srgbClr val="8B8B8B"/>
                </a:solidFill>
                <a:latin typeface="Times New Roman"/>
              </a:rPr>
              <a:pPr algn="r">
                <a:lnSpc>
                  <a:spcPct val="100000"/>
                </a:lnSpc>
              </a:pPr>
              <a:t>16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Imatge 5"/>
          <p:cNvPicPr/>
          <p:nvPr/>
        </p:nvPicPr>
        <p:blipFill>
          <a:blip r:embed="rId3"/>
          <a:stretch/>
        </p:blipFill>
        <p:spPr>
          <a:xfrm>
            <a:off x="6516360" y="332640"/>
            <a:ext cx="2161800" cy="599760"/>
          </a:xfrm>
          <a:prstGeom prst="rect">
            <a:avLst/>
          </a:prstGeom>
          <a:ln>
            <a:noFill/>
          </a:ln>
        </p:spPr>
      </p:pic>
      <p:pic>
        <p:nvPicPr>
          <p:cNvPr id="265" name="Picture 2"/>
          <p:cNvPicPr/>
          <p:nvPr/>
        </p:nvPicPr>
        <p:blipFill>
          <a:blip r:embed="rId4"/>
          <a:stretch/>
        </p:blipFill>
        <p:spPr>
          <a:xfrm>
            <a:off x="3786120" y="142920"/>
            <a:ext cx="1085400" cy="995040"/>
          </a:xfrm>
          <a:prstGeom prst="rect">
            <a:avLst/>
          </a:prstGeom>
          <a:ln w="9360">
            <a:noFill/>
          </a:ln>
        </p:spPr>
      </p:pic>
      <p:pic>
        <p:nvPicPr>
          <p:cNvPr id="266" name="Picture 3"/>
          <p:cNvPicPr/>
          <p:nvPr/>
        </p:nvPicPr>
        <p:blipFill>
          <a:blip r:embed="rId5"/>
          <a:stretch/>
        </p:blipFill>
        <p:spPr>
          <a:xfrm>
            <a:off x="714240" y="214200"/>
            <a:ext cx="1190160" cy="892800"/>
          </a:xfrm>
          <a:prstGeom prst="rect">
            <a:avLst/>
          </a:prstGeom>
          <a:ln w="9360">
            <a:noFill/>
          </a:ln>
        </p:spPr>
      </p:pic>
      <p:sp>
        <p:nvSpPr>
          <p:cNvPr id="267" name="TextShape 1"/>
          <p:cNvSpPr txBox="1"/>
          <p:nvPr/>
        </p:nvSpPr>
        <p:spPr>
          <a:xfrm>
            <a:off x="773280" y="1107360"/>
            <a:ext cx="7272360" cy="85032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ca-ES" sz="3600" b="1" strike="noStrike" spc="-1">
                <a:solidFill>
                  <a:srgbClr val="000000"/>
                </a:solidFill>
                <a:latin typeface="Calibri"/>
              </a:rPr>
              <a:t>Purposes of TWIN project</a:t>
            </a:r>
            <a:endParaRPr lang="ca-ES" sz="36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8" name="CustomShape 2"/>
          <p:cNvSpPr/>
          <p:nvPr/>
        </p:nvSpPr>
        <p:spPr>
          <a:xfrm>
            <a:off x="395640" y="1989000"/>
            <a:ext cx="8352720" cy="3930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Wingdings" pitchFamily="2" charset="2"/>
              <a:buChar char=""/>
            </a:pP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define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shared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practices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within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schools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for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2100" b="0" strike="noStrike" spc="-1" dirty="0" err="1" smtClean="0">
                <a:solidFill>
                  <a:srgbClr val="000000"/>
                </a:solidFill>
                <a:latin typeface="Calibri"/>
              </a:rPr>
              <a:t>inclusion</a:t>
            </a:r>
            <a:r>
              <a:rPr lang="it-IT" sz="21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and </a:t>
            </a:r>
            <a:r>
              <a:rPr lang="it-IT" sz="2100" spc="-1" dirty="0" err="1" smtClean="0">
                <a:solidFill>
                  <a:srgbClr val="000000"/>
                </a:solidFill>
                <a:latin typeface="Calibri"/>
              </a:rPr>
              <a:t>suppor</a:t>
            </a:r>
            <a:r>
              <a:rPr lang="it-IT" sz="2100" b="0" strike="noStrike" spc="-1" dirty="0" err="1" smtClean="0">
                <a:solidFill>
                  <a:srgbClr val="000000"/>
                </a:solidFill>
                <a:latin typeface="Calibri"/>
              </a:rPr>
              <a:t>t</a:t>
            </a:r>
            <a:r>
              <a:rPr lang="it-IT" sz="21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pupils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with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migratory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background</a:t>
            </a:r>
            <a:endParaRPr lang="it-IT" sz="21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Wingdings" pitchFamily="2" charset="2"/>
              <a:buChar char=""/>
            </a:pP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facilitate </a:t>
            </a:r>
            <a:r>
              <a:rPr lang="it-IT" sz="2100" spc="-1" dirty="0" err="1" smtClean="0">
                <a:solidFill>
                  <a:srgbClr val="000000"/>
                </a:solidFill>
                <a:latin typeface="Calibri"/>
              </a:rPr>
              <a:t>integration</a:t>
            </a:r>
            <a:r>
              <a:rPr lang="it-IT" sz="21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pupils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with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migratory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background in the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Italian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school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and social system</a:t>
            </a:r>
            <a:endParaRPr lang="it-IT" sz="21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Wingdings" pitchFamily="2" charset="2"/>
              <a:buChar char=""/>
            </a:pP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support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newly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arrived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pupils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smtClean="0">
                <a:solidFill>
                  <a:srgbClr val="000000"/>
                </a:solidFill>
                <a:latin typeface="Calibri"/>
              </a:rPr>
              <a:t>(NAI) in 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the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phase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integration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into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new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context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and in the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phases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acquisition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of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linguistic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tools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and cultural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co-ordinates</a:t>
            </a:r>
            <a:endParaRPr lang="it-IT" sz="21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Wingdings" pitchFamily="2" charset="2"/>
              <a:buChar char=""/>
            </a:pP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promote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communication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and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collaboration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between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school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and family and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between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school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and </a:t>
            </a:r>
            <a:r>
              <a:rPr lang="it-IT" sz="2100" spc="-1" dirty="0" err="1" smtClean="0">
                <a:solidFill>
                  <a:srgbClr val="000000"/>
                </a:solidFill>
                <a:latin typeface="Calibri"/>
              </a:rPr>
              <a:t>local</a:t>
            </a:r>
            <a:r>
              <a:rPr lang="it-IT" sz="2100" spc="-1" dirty="0" smtClean="0">
                <a:solidFill>
                  <a:srgbClr val="000000"/>
                </a:solidFill>
                <a:latin typeface="Calibri"/>
              </a:rPr>
              <a:t> community</a:t>
            </a:r>
            <a:r>
              <a:rPr lang="it-IT" sz="21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in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order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build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an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integrated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and inclusive system</a:t>
            </a:r>
            <a:endParaRPr lang="it-IT" sz="21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Wingdings" pitchFamily="2" charset="2"/>
              <a:buChar char=""/>
            </a:pP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ensure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equal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opportunities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smtClean="0">
                <a:solidFill>
                  <a:srgbClr val="000000"/>
                </a:solidFill>
                <a:latin typeface="Calibri"/>
              </a:rPr>
              <a:t>(EQUITY) </a:t>
            </a:r>
            <a:r>
              <a:rPr lang="it-IT" sz="2100" b="0" strike="noStrike" spc="-1" dirty="0" err="1" smtClean="0">
                <a:solidFill>
                  <a:srgbClr val="000000"/>
                </a:solidFill>
                <a:latin typeface="Calibri"/>
              </a:rPr>
              <a:t>for</a:t>
            </a:r>
            <a:r>
              <a:rPr lang="it-IT" sz="21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access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education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and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for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 smtClean="0">
                <a:solidFill>
                  <a:srgbClr val="000000"/>
                </a:solidFill>
                <a:latin typeface="Calibri"/>
              </a:rPr>
              <a:t>school</a:t>
            </a:r>
            <a:r>
              <a:rPr lang="it-IT" sz="21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success </a:t>
            </a:r>
            <a:r>
              <a:rPr lang="it-IT" sz="2100" spc="-1" dirty="0" err="1" smtClean="0">
                <a:solidFill>
                  <a:srgbClr val="000000"/>
                </a:solidFill>
                <a:latin typeface="Calibri"/>
              </a:rPr>
              <a:t>to</a:t>
            </a:r>
            <a:r>
              <a:rPr lang="it-IT" sz="2100" b="0" strike="noStrike" spc="-1" dirty="0" smtClean="0">
                <a:solidFill>
                  <a:srgbClr val="000000"/>
                </a:solidFill>
                <a:latin typeface="Calibri"/>
              </a:rPr>
              <a:t> the </a:t>
            </a:r>
            <a:r>
              <a:rPr lang="it-IT" sz="2100" b="0" strike="noStrike" spc="-1" dirty="0" err="1" smtClean="0">
                <a:solidFill>
                  <a:srgbClr val="000000"/>
                </a:solidFill>
                <a:latin typeface="Calibri"/>
              </a:rPr>
              <a:t>pupils</a:t>
            </a:r>
            <a:r>
              <a:rPr lang="it-IT" sz="21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with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100" b="0" strike="noStrike" spc="-1" dirty="0" err="1">
                <a:solidFill>
                  <a:srgbClr val="000000"/>
                </a:solidFill>
                <a:latin typeface="Calibri"/>
              </a:rPr>
              <a:t>migratory</a:t>
            </a:r>
            <a:r>
              <a:rPr lang="it-IT" sz="2100" b="0" strike="noStrike" spc="-1" dirty="0">
                <a:solidFill>
                  <a:srgbClr val="000000"/>
                </a:solidFill>
                <a:latin typeface="Calibri"/>
              </a:rPr>
              <a:t> background</a:t>
            </a:r>
            <a:endParaRPr lang="it-IT" sz="2100" b="0" strike="noStrike" spc="-1" dirty="0">
              <a:latin typeface="Arial"/>
            </a:endParaRPr>
          </a:p>
        </p:txBody>
      </p:sp>
      <p:sp>
        <p:nvSpPr>
          <p:cNvPr id="269" name="TextShape 3"/>
          <p:cNvSpPr txBox="1"/>
          <p:nvPr/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it-IT" sz="1200" b="0" strike="noStrike" spc="-1">
                <a:solidFill>
                  <a:srgbClr val="8B8B8B"/>
                </a:solidFill>
                <a:latin typeface="Calibri"/>
              </a:rPr>
              <a:t>Maristella Colombo, Duilio Fenzi - UAT Monza e Brianza</a:t>
            </a:r>
            <a:endParaRPr lang="it-IT" sz="1200" b="0" strike="noStrike" spc="-1">
              <a:latin typeface="Times New Roman"/>
            </a:endParaRPr>
          </a:p>
        </p:txBody>
      </p:sp>
      <p:sp>
        <p:nvSpPr>
          <p:cNvPr id="270" name="TextShape 4"/>
          <p:cNvSpPr txBox="1"/>
          <p:nvPr/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fld id="{4DCD2937-8E43-48F1-86E2-E8D4B1B491BC}" type="slidenum">
              <a:rPr lang="it-IT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17</a:t>
            </a:fld>
            <a:endParaRPr lang="it-IT" sz="1200" b="0" strike="noStrike" spc="-1">
              <a:latin typeface="Times New Roman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tge 5"/>
          <p:cNvPicPr/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32656"/>
            <a:ext cx="2162175" cy="600075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142852"/>
            <a:ext cx="1085868" cy="995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214290"/>
            <a:ext cx="1190644" cy="89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CasellaDiTesto 7"/>
          <p:cNvSpPr txBox="1"/>
          <p:nvPr/>
        </p:nvSpPr>
        <p:spPr>
          <a:xfrm>
            <a:off x="1428728" y="1357298"/>
            <a:ext cx="6929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en-US" sz="3200" i="1" dirty="0" smtClean="0"/>
              <a:t>There is nothing more unfair than doing equal parts between </a:t>
            </a:r>
            <a:r>
              <a:rPr lang="en-US" sz="3200" i="1" dirty="0" err="1" smtClean="0"/>
              <a:t>unequals</a:t>
            </a:r>
            <a:r>
              <a:rPr lang="it-IT" sz="3200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it-IT" sz="3200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2" descr="Risultati immagini per Non c’è nulla che sia più ingiusto quanto far parti uguali fra disuguali - immagini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68" y="2552600"/>
            <a:ext cx="8014260" cy="41790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BCEE-7C3C-479A-A5CC-E7FAC66B6BE4}" type="slidenum">
              <a:rPr lang="ca-E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ca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412002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610</TotalTime>
  <Words>1530</Words>
  <Application>LibreOffice/5.4.3.2$Windows_X86_64 LibreOffice_project/92a7159f7e4af62137622921e809f8546db437e5</Application>
  <PresentationFormat>Presentazione su schermo (4:3)</PresentationFormat>
  <Paragraphs>163</Paragraphs>
  <Slides>18</Slides>
  <Notes>14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Titoli diapositive</vt:lpstr>
      </vt:variant>
      <vt:variant>
        <vt:i4>18</vt:i4>
      </vt:variant>
    </vt:vector>
  </HeadingPairs>
  <TitlesOfParts>
    <vt:vector size="22" baseType="lpstr">
      <vt:lpstr>Office Theme</vt:lpstr>
      <vt:lpstr>Office Theme</vt:lpstr>
      <vt:lpstr>Office Theme</vt:lpstr>
      <vt:lpstr>Office Theme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Departament d'Ensenyament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 del PowerPoint</dc:title>
  <dc:creator>Jordi Serarols</dc:creator>
  <cp:lastModifiedBy>dirigente</cp:lastModifiedBy>
  <cp:revision>80</cp:revision>
  <dcterms:created xsi:type="dcterms:W3CDTF">2017-10-16T09:52:04Z</dcterms:created>
  <dcterms:modified xsi:type="dcterms:W3CDTF">2017-11-21T11:29:24Z</dcterms:modified>
  <dc:language>it-IT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Company">
    <vt:lpwstr>Departament d'Ensenyament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13</vt:i4>
  </property>
  <property fmtid="{D5CDD505-2E9C-101B-9397-08002B2CF9AE}" pid="9" name="PresentationFormat">
    <vt:lpwstr>Presentazione su schermo (4:3)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16</vt:i4>
  </property>
</Properties>
</file>