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handoutMasterIdLst>
    <p:handoutMasterId r:id="rId36"/>
  </p:handoutMasterIdLst>
  <p:sldIdLst>
    <p:sldId id="256" r:id="rId5"/>
    <p:sldId id="261" r:id="rId6"/>
    <p:sldId id="262" r:id="rId7"/>
    <p:sldId id="264" r:id="rId8"/>
    <p:sldId id="259" r:id="rId9"/>
    <p:sldId id="260" r:id="rId10"/>
    <p:sldId id="265" r:id="rId11"/>
    <p:sldId id="266" r:id="rId12"/>
    <p:sldId id="271" r:id="rId13"/>
    <p:sldId id="272" r:id="rId14"/>
    <p:sldId id="267" r:id="rId15"/>
    <p:sldId id="268" r:id="rId16"/>
    <p:sldId id="269" r:id="rId17"/>
    <p:sldId id="258" r:id="rId18"/>
    <p:sldId id="263" r:id="rId19"/>
    <p:sldId id="280" r:id="rId20"/>
    <p:sldId id="273" r:id="rId21"/>
    <p:sldId id="274" r:id="rId22"/>
    <p:sldId id="275" r:id="rId23"/>
    <p:sldId id="276" r:id="rId24"/>
    <p:sldId id="277" r:id="rId25"/>
    <p:sldId id="278" r:id="rId26"/>
    <p:sldId id="281" r:id="rId27"/>
    <p:sldId id="282" r:id="rId28"/>
    <p:sldId id="279" r:id="rId29"/>
    <p:sldId id="283" r:id="rId30"/>
    <p:sldId id="284" r:id="rId31"/>
    <p:sldId id="285" r:id="rId32"/>
    <p:sldId id="286" r:id="rId33"/>
    <p:sldId id="28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827" autoAdjust="0"/>
  </p:normalViewPr>
  <p:slideViewPr>
    <p:cSldViewPr>
      <p:cViewPr>
        <p:scale>
          <a:sx n="70" d="100"/>
          <a:sy n="70" d="100"/>
        </p:scale>
        <p:origin x="-1968" y="-15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22/11/2017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A8BDF4-E020-46E5-99CF-F02538B183AE}" type="datetimeFigureOut">
              <a:rPr lang="en-GB" smtClean="0"/>
              <a:t>22/11/2017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6E6290-5F50-4D3A-A169-C1F21F5B8D42}" type="slidenum">
              <a:rPr lang="en-GB" smtClean="0"/>
              <a:t>‹#›</a:t>
            </a:fld>
            <a:endParaRPr lang="en-GB"/>
          </a:p>
        </p:txBody>
      </p:sp>
    </p:spTree>
    <p:extLst>
      <p:ext uri="{BB962C8B-B14F-4D97-AF65-F5344CB8AC3E}">
        <p14:creationId xmlns:p14="http://schemas.microsoft.com/office/powerpoint/2010/main" val="1855854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Wales is a small country that is part of the United Kingdom (UK) and the island of Great Britain.</a:t>
            </a:r>
          </a:p>
          <a:p>
            <a:r>
              <a:rPr lang="en-GB" dirty="0"/>
              <a:t>Bordered by England to its east and the Atlantic Ocean and Irish Sea to its west, the country has about</a:t>
            </a:r>
          </a:p>
          <a:p>
            <a:r>
              <a:rPr lang="en-GB" dirty="0"/>
              <a:t>3.1 million inhabitants, which is 5% of the total UK population (Office for National Statistics, 2012).</a:t>
            </a:r>
          </a:p>
          <a:p>
            <a:r>
              <a:rPr lang="en-GB" dirty="0"/>
              <a:t>Wales has a form of self-government similar to the Scottish Parliament and the Northern Ireland</a:t>
            </a:r>
          </a:p>
          <a:p>
            <a:r>
              <a:rPr lang="en-GB" dirty="0"/>
              <a:t>Assembly</a:t>
            </a:r>
          </a:p>
          <a:p>
            <a:endParaRPr lang="en-GB" dirty="0"/>
          </a:p>
          <a:p>
            <a:r>
              <a:rPr lang="en-GB" dirty="0"/>
              <a:t>The Welsh school system is relatively small. In 2013, there were 464 868 students in 20 nurseries, 1 374 primary schools, 4 middle schools (which include both primary and secondary education), 216 comprehensive secondary schools and 42 special schools. There were 68 private (independent) schools, 2 more than in January 2012. Overall, there were 42 fewer local authority public schools2 than in January 2012. Since 2012, there has been a 0.2% decrease in the student population in part due to the smaller number of 11-15 year-olds (Welsh Government, 2013c). Education is compulsory for 5-16 year-olds but many children begin their education at the age of 4 and continue beyond the age of 16. They follow a similar curriculum until age 16. The period of compulsory education is divided into four stages: the Foundation Phase (ages 3-7) which combines early years education with the first two years of compulsory education (which were formerly known as Key Stage 1), Key Stage 2 (ages 7-11), Key Stage 3 (ages 11-14) and Key Stage 4 (ages 14-16). At age 16, the majority of pupils continue their studies either at their secondary school, if they have a sixth form (for 16- 18/19 year-olds), or at a further education institution (</a:t>
            </a:r>
            <a:r>
              <a:rPr lang="en-GB" dirty="0" err="1"/>
              <a:t>Eurypedia</a:t>
            </a:r>
            <a:r>
              <a:rPr lang="en-GB" dirty="0"/>
              <a:t>, 2013). Vocational education is available for students in post-compulsory education, and students may take a combination of academic and vocational courses (see Table 1.1). </a:t>
            </a:r>
          </a:p>
          <a:p>
            <a:endParaRPr lang="en-GB" dirty="0"/>
          </a:p>
          <a:p>
            <a:r>
              <a:rPr lang="en-GB" dirty="0"/>
              <a:t>Since the “Devolution settlement” in 1999, which devolved powers on education and training, Wales, like Scotland and Northern Ireland, has had responsibility for nearly all areas of education policy, except for teachers’ salaries. Wales has pursued distinct education policies that have resulted in a gradual differentiation from those of England, aiming to match its education needs.</a:t>
            </a:r>
          </a:p>
          <a:p>
            <a:endParaRPr lang="en-GB" dirty="0"/>
          </a:p>
        </p:txBody>
      </p:sp>
      <p:sp>
        <p:nvSpPr>
          <p:cNvPr id="4" name="Slide Number Placeholder 3"/>
          <p:cNvSpPr>
            <a:spLocks noGrp="1"/>
          </p:cNvSpPr>
          <p:nvPr>
            <p:ph type="sldNum" sz="quarter" idx="10"/>
          </p:nvPr>
        </p:nvSpPr>
        <p:spPr/>
        <p:txBody>
          <a:bodyPr/>
          <a:lstStyle/>
          <a:p>
            <a:fld id="{F16E6290-5F50-4D3A-A169-C1F21F5B8D42}" type="slidenum">
              <a:rPr lang="en-GB" smtClean="0"/>
              <a:t>2</a:t>
            </a:fld>
            <a:endParaRPr lang="en-GB"/>
          </a:p>
        </p:txBody>
      </p:sp>
    </p:spTree>
    <p:extLst>
      <p:ext uri="{BB962C8B-B14F-4D97-AF65-F5344CB8AC3E}">
        <p14:creationId xmlns:p14="http://schemas.microsoft.com/office/powerpoint/2010/main" val="1799231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NEETS</a:t>
            </a:r>
          </a:p>
          <a:p>
            <a:endParaRPr lang="en-GB" dirty="0"/>
          </a:p>
          <a:p>
            <a:r>
              <a:rPr lang="en-GB" dirty="0"/>
              <a:t>Young people may leave education and training at age 16 in Scotland, Wales and Northern Ireland. The compulsory participation age in education and training is being raised to 17 from 2013 and 18 years of age from 2015 in England. 16-18 year olds are guaranteed a place in education or training in England which also extends to 19 year olds in Scotland and Wales, should they wish to attend. In Northern Ireland, all unemployed 16-17 year old school leavers are offered a guarantee of a training place</a:t>
            </a:r>
          </a:p>
          <a:p>
            <a:endParaRPr lang="en-GB" dirty="0"/>
          </a:p>
          <a:p>
            <a:r>
              <a:rPr lang="en-GB" sz="1200" b="0" i="0" kern="1200" dirty="0">
                <a:solidFill>
                  <a:schemeClr val="tx1"/>
                </a:solidFill>
                <a:effectLst/>
                <a:latin typeface="+mn-lt"/>
                <a:ea typeface="+mn-ea"/>
                <a:cs typeface="+mn-cs"/>
              </a:rPr>
              <a:t>There were 790,000 young people (aged 16 to 24) in the UK who were not in education, employment or training (NEET), a decrease of 10,000 from January to March 2017 and down 56,000 when compared with April to June 2016.</a:t>
            </a:r>
          </a:p>
          <a:p>
            <a:r>
              <a:rPr lang="en-GB" sz="1200" b="0" i="0" kern="1200" dirty="0">
                <a:solidFill>
                  <a:schemeClr val="tx1"/>
                </a:solidFill>
                <a:effectLst/>
                <a:latin typeface="+mn-lt"/>
                <a:ea typeface="+mn-ea"/>
                <a:cs typeface="+mn-cs"/>
              </a:rPr>
              <a:t>The percentage of all young people in the UK who were NEET was 11.1%, down 0.1 percentage points from January to March 2017 and down 0.6 percentage points from April to June 2016.</a:t>
            </a:r>
          </a:p>
          <a:p>
            <a:r>
              <a:rPr lang="en-GB" sz="1200" b="0" i="0" kern="1200" dirty="0">
                <a:solidFill>
                  <a:schemeClr val="tx1"/>
                </a:solidFill>
                <a:effectLst/>
                <a:latin typeface="+mn-lt"/>
                <a:ea typeface="+mn-ea"/>
                <a:cs typeface="+mn-cs"/>
              </a:rPr>
              <a:t>41.1% of all young people in the UK who were NEET were looking for work and available for work and therefore classified as unemployed; the remainder were either not looking for work and/or not available for work and therefore classified as economically inactive.</a:t>
            </a:r>
          </a:p>
          <a:p>
            <a:endParaRPr lang="en-GB" dirty="0"/>
          </a:p>
        </p:txBody>
      </p:sp>
      <p:sp>
        <p:nvSpPr>
          <p:cNvPr id="4" name="Slide Number Placeholder 3"/>
          <p:cNvSpPr>
            <a:spLocks noGrp="1"/>
          </p:cNvSpPr>
          <p:nvPr>
            <p:ph type="sldNum" sz="quarter" idx="10"/>
          </p:nvPr>
        </p:nvSpPr>
        <p:spPr/>
        <p:txBody>
          <a:bodyPr/>
          <a:lstStyle/>
          <a:p>
            <a:fld id="{F16E6290-5F50-4D3A-A169-C1F21F5B8D42}" type="slidenum">
              <a:rPr lang="en-GB" smtClean="0"/>
              <a:t>3</a:t>
            </a:fld>
            <a:endParaRPr lang="en-GB"/>
          </a:p>
        </p:txBody>
      </p:sp>
    </p:spTree>
    <p:extLst>
      <p:ext uri="{BB962C8B-B14F-4D97-AF65-F5344CB8AC3E}">
        <p14:creationId xmlns:p14="http://schemas.microsoft.com/office/powerpoint/2010/main" val="10120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is unsurprising given the scale of the problem of poverty in the UK and this is particularly problematic for Wales, too, which is generally considered the poorer nation.  </a:t>
            </a:r>
          </a:p>
          <a:p>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4</a:t>
            </a:fld>
            <a:endParaRPr lang="en-GB"/>
          </a:p>
        </p:txBody>
      </p:sp>
    </p:spTree>
    <p:extLst>
      <p:ext uri="{BB962C8B-B14F-4D97-AF65-F5344CB8AC3E}">
        <p14:creationId xmlns:p14="http://schemas.microsoft.com/office/powerpoint/2010/main" val="3197601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terms of childhood poverty, almost as many as one in three children in Wales will live in poverty (Save the Children, 2017) and according to a recent report by the Institute of Fiscal Studies (2017), Wales is set to be particularly hard hit by recent cuts to child tax credits and a move to universal credit.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7</a:t>
            </a:fld>
            <a:endParaRPr lang="en-GB"/>
          </a:p>
        </p:txBody>
      </p:sp>
    </p:spTree>
    <p:extLst>
      <p:ext uri="{BB962C8B-B14F-4D97-AF65-F5344CB8AC3E}">
        <p14:creationId xmlns:p14="http://schemas.microsoft.com/office/powerpoint/2010/main" val="2840576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Many of our learners’ attainment in Wales is affected not only by poverty, but by a host of other issues, too. For example, the OECD (2014) recognises that the current system for supporting learners with additional learning needs (ALN) is no longer fit for purpose. It is true that one in three of our children live in poverty, but one in three also have a special educational need (OECD, 2014).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Research shows that poverty has an impact, but it also demonstrates that ALNs, gender, class and ethnicity can also have an effect on the attainment of a learner (Bartlett and Burton, 2016). </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6C43749-40E5-4F46-A42F-E9FB9E14121C}" type="slidenum">
              <a:rPr lang="en-GB" smtClean="0"/>
              <a:t>8</a:t>
            </a:fld>
            <a:endParaRPr lang="en-GB"/>
          </a:p>
        </p:txBody>
      </p:sp>
    </p:spTree>
    <p:extLst>
      <p:ext uri="{BB962C8B-B14F-4D97-AF65-F5344CB8AC3E}">
        <p14:creationId xmlns:p14="http://schemas.microsoft.com/office/powerpoint/2010/main" val="1927568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For some time now, ‘equity’ has been the code-word for ‘poverty’ and the effects that socio-economic background has on a child’s educational journey. </a:t>
            </a:r>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9</a:t>
            </a:fld>
            <a:endParaRPr lang="en-GB"/>
          </a:p>
        </p:txBody>
      </p:sp>
    </p:spTree>
    <p:extLst>
      <p:ext uri="{BB962C8B-B14F-4D97-AF65-F5344CB8AC3E}">
        <p14:creationId xmlns:p14="http://schemas.microsoft.com/office/powerpoint/2010/main" val="163195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Whilst the gap has indeed closed, it has come at the expense of those at the highest attaining end, which has also dropped and whilst we can see a four percentage point closing of the gap, which is indeed an improvement on the previous year’s 31.6 percent, we are still talking about a human cost of approximately eleven thousand four hundred and eighty children left behind their wealthier peers (Welsh</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Government, 2017a; Welsh Government, 2017b).  </a:t>
            </a:r>
          </a:p>
          <a:p>
            <a:endParaRPr lang="en-GB" dirty="0"/>
          </a:p>
          <a:p>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10</a:t>
            </a:fld>
            <a:endParaRPr lang="en-GB"/>
          </a:p>
        </p:txBody>
      </p:sp>
    </p:spTree>
    <p:extLst>
      <p:ext uri="{BB962C8B-B14F-4D97-AF65-F5344CB8AC3E}">
        <p14:creationId xmlns:p14="http://schemas.microsoft.com/office/powerpoint/2010/main" val="2857978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other spheres, Welsh Government has been quick to point out the opposite – that significant levels of investment have indeed been made in tackling the effects of poverty in Wales, particularly within the context of education, even issuing a written statement (Welsh Government, 2012). A three pronged attack on poverty involving the prevention of poverty, helping people into work and mitigating the impact of poverty saw a central role for schools, with a key focus being placed on improving educational attainment for all, regardless of socio-economic background (Clapham, 2014). In the period of reform triggered by low PISA rankings in 2011 (OECD, 2014) we have seen rafts of poverty initiatives in Wales (</a:t>
            </a:r>
            <a:r>
              <a:rPr lang="en-GB" sz="1200" kern="1200" dirty="0" err="1">
                <a:solidFill>
                  <a:schemeClr val="tx1"/>
                </a:solidFill>
                <a:effectLst/>
                <a:latin typeface="+mn-lt"/>
                <a:ea typeface="+mn-ea"/>
                <a:cs typeface="+mn-cs"/>
              </a:rPr>
              <a:t>Grigg</a:t>
            </a:r>
            <a:r>
              <a:rPr lang="en-GB" sz="1200" kern="1200" dirty="0">
                <a:solidFill>
                  <a:schemeClr val="tx1"/>
                </a:solidFill>
                <a:effectLst/>
                <a:latin typeface="+mn-lt"/>
                <a:ea typeface="+mn-ea"/>
                <a:cs typeface="+mn-cs"/>
              </a:rPr>
              <a:t> et al, 2014). So, is it fair to ask the question now, are we nearly there yet?</a:t>
            </a:r>
          </a:p>
          <a:p>
            <a:endParaRPr lang="en-GB" dirty="0"/>
          </a:p>
          <a:p>
            <a:r>
              <a:rPr lang="en-GB" dirty="0"/>
              <a:t>Pupil deprivation grant renamed development grant. Also EY version introduced. 1150 and 600 respectively. Commitment made by cab sec to end of term to provide security. In England there is a similar grant called pupil premium. 1320 in primary and 935 in secondary last year. Some children may get 1900 e.g lac. </a:t>
            </a:r>
          </a:p>
          <a:p>
            <a:endParaRPr lang="en-GB" dirty="0"/>
          </a:p>
          <a:p>
            <a:r>
              <a:rPr lang="en-GB" dirty="0"/>
              <a:t>Cf estimated 300 million spend (65% on admin and staff costs) since 2001. Claims that regional rather than targeted initiatives more effective. Covered around 20% of population and targeted communities.</a:t>
            </a:r>
          </a:p>
          <a:p>
            <a:endParaRPr lang="en-GB" dirty="0"/>
          </a:p>
          <a:p>
            <a:r>
              <a:rPr lang="en-GB" dirty="0"/>
              <a:t>Flying start – 0-3. Childcare, parenting support, health visitor, early literacy. </a:t>
            </a:r>
          </a:p>
          <a:p>
            <a:endParaRPr lang="en-GB" dirty="0"/>
          </a:p>
          <a:p>
            <a:r>
              <a:rPr lang="en-GB" dirty="0"/>
              <a:t>Raise - 648 of schools with most poverty. Team around the family – raise grant if over 20% </a:t>
            </a:r>
            <a:r>
              <a:rPr lang="en-GB" dirty="0" err="1"/>
              <a:t>efsm</a:t>
            </a:r>
            <a:r>
              <a:rPr lang="en-GB" dirty="0"/>
              <a:t>. </a:t>
            </a:r>
          </a:p>
          <a:p>
            <a:endParaRPr lang="en-GB" dirty="0"/>
          </a:p>
          <a:p>
            <a:r>
              <a:rPr lang="en-GB" dirty="0" err="1"/>
              <a:t>Scs</a:t>
            </a:r>
            <a:r>
              <a:rPr lang="en-GB" dirty="0"/>
              <a:t> – 40 schools in clusters. </a:t>
            </a:r>
          </a:p>
        </p:txBody>
      </p:sp>
      <p:sp>
        <p:nvSpPr>
          <p:cNvPr id="4" name="Slide Number Placeholder 3"/>
          <p:cNvSpPr>
            <a:spLocks noGrp="1"/>
          </p:cNvSpPr>
          <p:nvPr>
            <p:ph type="sldNum" sz="quarter" idx="10"/>
          </p:nvPr>
        </p:nvSpPr>
        <p:spPr/>
        <p:txBody>
          <a:bodyPr/>
          <a:lstStyle/>
          <a:p>
            <a:fld id="{16C43749-40E5-4F46-A42F-E9FB9E14121C}" type="slidenum">
              <a:rPr lang="en-GB" smtClean="0"/>
              <a:t>16</a:t>
            </a:fld>
            <a:endParaRPr lang="en-GB"/>
          </a:p>
        </p:txBody>
      </p:sp>
    </p:spTree>
    <p:extLst>
      <p:ext uri="{BB962C8B-B14F-4D97-AF65-F5344CB8AC3E}">
        <p14:creationId xmlns:p14="http://schemas.microsoft.com/office/powerpoint/2010/main" val="347496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reality is, that we are still quite far from reaching our destination, the arrival of which is described most recently as a system which recognises that ‘equity and excellence go hand in hand and [where] we cannot have one at the expense of the other’ (Welsh Government, 2017a, p.2). Previously Estyn (2012) identified a number of concrete ways schools can tackle poverty which emphasised that schools need to take a strategic approach to tackling poverty, make excellent use of data about both progress and attendance and to improve disadvantaged pupils’ social, emotional, literacy and numeracy skills through providing an enriched and tailored curriculum to meet learners’ needs. </a:t>
            </a:r>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17</a:t>
            </a:fld>
            <a:endParaRPr lang="en-GB"/>
          </a:p>
        </p:txBody>
      </p:sp>
    </p:spTree>
    <p:extLst>
      <p:ext uri="{BB962C8B-B14F-4D97-AF65-F5344CB8AC3E}">
        <p14:creationId xmlns:p14="http://schemas.microsoft.com/office/powerpoint/2010/main" val="3186224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concepts were developed further in </a:t>
            </a:r>
            <a:r>
              <a:rPr lang="en-GB" sz="1200" i="1" kern="1200" dirty="0">
                <a:solidFill>
                  <a:schemeClr val="tx1"/>
                </a:solidFill>
                <a:effectLst/>
                <a:latin typeface="+mn-lt"/>
                <a:ea typeface="+mn-ea"/>
                <a:cs typeface="+mn-cs"/>
              </a:rPr>
              <a:t>Re-Writing the Future </a:t>
            </a:r>
            <a:r>
              <a:rPr lang="en-GB" sz="1200" kern="1200" dirty="0">
                <a:solidFill>
                  <a:schemeClr val="tx1"/>
                </a:solidFill>
                <a:effectLst/>
                <a:latin typeface="+mn-lt"/>
                <a:ea typeface="+mn-ea"/>
                <a:cs typeface="+mn-cs"/>
              </a:rPr>
              <a:t>(Welsh Government, 2014) which identified four areas of focus needed to reduce the impact of poverty. These areas reflected two significant and powerful levers that we have about disadvantage in the classroom – that families and communities provide the context for learning for children (Welsh Government, 2015) and that high quality teaching and learning is the most effective way of closing the gap within a school context (Welsh Government, 2014). Children who experience disadvantage are ‘more likely to experience poorer quality of teaching’ (Hill, 2013 in Egan et al, 2014) or have less experienced teachers (Sutton Trust, 2016) yet, we know that highly effective teachers will support disadvantaged learners to make the most progress.</a:t>
            </a:r>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18</a:t>
            </a:fld>
            <a:endParaRPr lang="en-GB"/>
          </a:p>
        </p:txBody>
      </p:sp>
    </p:spTree>
    <p:extLst>
      <p:ext uri="{BB962C8B-B14F-4D97-AF65-F5344CB8AC3E}">
        <p14:creationId xmlns:p14="http://schemas.microsoft.com/office/powerpoint/2010/main" val="2999672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is a finding that is repeated across the research and common themes include the highly-skilled ability of the educator to adapt teaching effectively to meet individual learner needs and effective use of assessment, underpinned by an ‘assessment for learning’ approach (Estyn, 2012; Hattie, 2012; Coe et al, 2014; Higgins et al, 2014).</a:t>
            </a:r>
          </a:p>
        </p:txBody>
      </p:sp>
      <p:sp>
        <p:nvSpPr>
          <p:cNvPr id="4" name="Slide Number Placeholder 3"/>
          <p:cNvSpPr>
            <a:spLocks noGrp="1"/>
          </p:cNvSpPr>
          <p:nvPr>
            <p:ph type="sldNum" sz="quarter" idx="10"/>
          </p:nvPr>
        </p:nvSpPr>
        <p:spPr/>
        <p:txBody>
          <a:bodyPr/>
          <a:lstStyle/>
          <a:p>
            <a:fld id="{16C43749-40E5-4F46-A42F-E9FB9E14121C}" type="slidenum">
              <a:rPr lang="en-GB" smtClean="0"/>
              <a:t>19</a:t>
            </a:fld>
            <a:endParaRPr lang="en-GB"/>
          </a:p>
        </p:txBody>
      </p:sp>
    </p:spTree>
    <p:extLst>
      <p:ext uri="{BB962C8B-B14F-4D97-AF65-F5344CB8AC3E}">
        <p14:creationId xmlns:p14="http://schemas.microsoft.com/office/powerpoint/2010/main" val="4250929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 know what works, however, putting it into practice is somewhat more of a challenge for Wales. In its 2014 review of Wales’ education system, the OECD (2014) noted that differentiated teaching and use of formative assessment were the two most underdeveloped aspects which posed a risk, with Estyn (2014, cited in OECD, 2014) identifying as many as 40% of schools needing significant improvements in this area. In a recent update review, the use of formative assessment as a means by which a teacher can respond to students’ individual needs, remains insufficient, despite an enthusiastic pace of reform (OECD, 2017). </a:t>
            </a:r>
          </a:p>
          <a:p>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20</a:t>
            </a:fld>
            <a:endParaRPr lang="en-GB"/>
          </a:p>
        </p:txBody>
      </p:sp>
    </p:spTree>
    <p:extLst>
      <p:ext uri="{BB962C8B-B14F-4D97-AF65-F5344CB8AC3E}">
        <p14:creationId xmlns:p14="http://schemas.microsoft.com/office/powerpoint/2010/main" val="10166649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 how do we go forward? </a:t>
            </a:r>
            <a:r>
              <a:rPr lang="en-GB" sz="1200" i="1" kern="1200" dirty="0">
                <a:solidFill>
                  <a:schemeClr val="tx1"/>
                </a:solidFill>
                <a:effectLst/>
                <a:latin typeface="+mn-lt"/>
                <a:ea typeface="+mn-ea"/>
                <a:cs typeface="+mn-cs"/>
              </a:rPr>
              <a:t>Our National Mission </a:t>
            </a:r>
            <a:r>
              <a:rPr lang="en-GB" sz="1200" kern="1200" dirty="0">
                <a:solidFill>
                  <a:schemeClr val="tx1"/>
                </a:solidFill>
                <a:effectLst/>
                <a:latin typeface="+mn-lt"/>
                <a:ea typeface="+mn-ea"/>
                <a:cs typeface="+mn-cs"/>
              </a:rPr>
              <a:t>reinforces Wales’ commitment to equity, with explicit reference to the concept in one of its four enabling objectives: “Strong and inclusive schools, committed to excellence, equity and wellbeing” (Welsh Government, 2017a, p. 23). However, this document also marks a subtle shift in the discourse surrounding equity. There is far less explicit focus on deprivation (a word which is used only once and with no mention of poverty at all).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 the one hand, this could be viewed as a possible danger which </a:t>
            </a:r>
            <a:r>
              <a:rPr lang="en-GB" sz="1200" kern="1200" dirty="0" err="1">
                <a:solidFill>
                  <a:schemeClr val="tx1"/>
                </a:solidFill>
                <a:effectLst/>
                <a:latin typeface="+mn-lt"/>
                <a:ea typeface="+mn-ea"/>
                <a:cs typeface="+mn-cs"/>
              </a:rPr>
              <a:t>Rassool</a:t>
            </a:r>
            <a:r>
              <a:rPr lang="en-GB" sz="1200" kern="1200" dirty="0">
                <a:solidFill>
                  <a:schemeClr val="tx1"/>
                </a:solidFill>
                <a:effectLst/>
                <a:latin typeface="+mn-lt"/>
                <a:ea typeface="+mn-ea"/>
                <a:cs typeface="+mn-cs"/>
              </a:rPr>
              <a:t> (2000) argues is inherent in a school effectiveness approach which focuses on organisational factors, rather than tackling poverty, deprivation and social exclusion on its own terms. This is echoed by Fulcher (1989 cited in UNESCO, 2017) who reminds us that inclusion and equity cannot be considered as a technical change alone, but that a clear philosophical direction is required. It is worth reflecting on Fulcher’s words as he links equity closely with inclusion, echoing the OECD (2008; 2014) definitions of equity with which this presentation began. The shift in language here in fact demarks not a neglect to consider deprivation but rather a wider, philosophical understanding of the term equity – which despite the narrative over the last few years, is NOT synonymous with only poverty, at all.</a:t>
            </a:r>
          </a:p>
          <a:p>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21</a:t>
            </a:fld>
            <a:endParaRPr lang="en-GB"/>
          </a:p>
        </p:txBody>
      </p:sp>
    </p:spTree>
    <p:extLst>
      <p:ext uri="{BB962C8B-B14F-4D97-AF65-F5344CB8AC3E}">
        <p14:creationId xmlns:p14="http://schemas.microsoft.com/office/powerpoint/2010/main" val="42342444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Our National Mission </a:t>
            </a:r>
            <a:r>
              <a:rPr lang="en-GB" sz="1200" kern="1200" dirty="0">
                <a:solidFill>
                  <a:schemeClr val="tx1"/>
                </a:solidFill>
                <a:effectLst/>
                <a:latin typeface="+mn-lt"/>
                <a:ea typeface="+mn-ea"/>
                <a:cs typeface="+mn-cs"/>
              </a:rPr>
              <a:t>(Welsh Government, 2017a)</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sets out a broadening understanding of equity, a key proponent of developing the strong philosophical understanding needed to progress. However, it is not all bad news –learners’ performance is less dependent on socio-economic background than in other countries (OECD, 2014). So, we must begin to view equity in its broadest sense….</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6C43749-40E5-4F46-A42F-E9FB9E14121C}" type="slidenum">
              <a:rPr lang="en-GB" smtClean="0"/>
              <a:t>22</a:t>
            </a:fld>
            <a:endParaRPr lang="en-GB"/>
          </a:p>
        </p:txBody>
      </p:sp>
    </p:spTree>
    <p:extLst>
      <p:ext uri="{BB962C8B-B14F-4D97-AF65-F5344CB8AC3E}">
        <p14:creationId xmlns:p14="http://schemas.microsoft.com/office/powerpoint/2010/main" val="154690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…particularly</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if we are to meet what the OECD (2014) notes is Wales’ overarching challenge to develop a clear, consistent vision for the journey ahead, in which further practical steps are needed to ‘fully realise the national commitment to equity’ (OECD, 2017, p3).</a:t>
            </a:r>
            <a:endParaRPr lang="en-GB" dirty="0"/>
          </a:p>
          <a:p>
            <a:endParaRPr lang="en-GB" dirty="0"/>
          </a:p>
        </p:txBody>
      </p:sp>
      <p:sp>
        <p:nvSpPr>
          <p:cNvPr id="4" name="Slide Number Placeholder 3"/>
          <p:cNvSpPr>
            <a:spLocks noGrp="1"/>
          </p:cNvSpPr>
          <p:nvPr>
            <p:ph type="sldNum" sz="quarter" idx="10"/>
          </p:nvPr>
        </p:nvSpPr>
        <p:spPr/>
        <p:txBody>
          <a:bodyPr/>
          <a:lstStyle/>
          <a:p>
            <a:fld id="{16C43749-40E5-4F46-A42F-E9FB9E14121C}" type="slidenum">
              <a:rPr lang="en-GB" smtClean="0"/>
              <a:t>25</a:t>
            </a:fld>
            <a:endParaRPr lang="en-GB"/>
          </a:p>
        </p:txBody>
      </p:sp>
    </p:spTree>
    <p:extLst>
      <p:ext uri="{BB962C8B-B14F-4D97-AF65-F5344CB8AC3E}">
        <p14:creationId xmlns:p14="http://schemas.microsoft.com/office/powerpoint/2010/main" val="41856531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22/11/2017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22/11/2017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22/11/2017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22/11/2017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22/11/2017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22/11/2017</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22/11/2017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22/11/2017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22/11/2017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eenet.org.uk/resources/docs/Index%20English.pdf" TargetMode="External"/><Relationship Id="rId2" Type="http://schemas.openxmlformats.org/officeDocument/2006/relationships/hyperlink" Target="http://www.bbc.co.uk/news/uk-wales-politics-38308763" TargetMode="External"/><Relationship Id="rId1" Type="http://schemas.openxmlformats.org/officeDocument/2006/relationships/slideLayout" Target="../slideLayouts/slideLayout2.xml"/><Relationship Id="rId5" Type="http://schemas.openxmlformats.org/officeDocument/2006/relationships/hyperlink" Target="https://www.suttontrust.com/wp-content/uploads/2014/10/What-makes-great-teaching-FINAL-4.11.14-1.pdf" TargetMode="External"/><Relationship Id="rId4" Type="http://schemas.openxmlformats.org/officeDocument/2006/relationships/hyperlink" Target="https://www4.shu.ac.uk/research/cresr/sites/shu.ac.uk/files/jrf-regeneration-poverty-wales.pdf"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estyn.gov.wales/sites/default/files/documents/Effective%20practice%20in%20tackling%20poverty%20and%20disadvantage%20in%20schools%20-%20November%202012.pdf" TargetMode="External"/><Relationship Id="rId2" Type="http://schemas.openxmlformats.org/officeDocument/2006/relationships/hyperlink" Target="http://www.uwtsd.ac.uk/media/uwtsd-website/content-assets/documents/equity-in-education/making_effective_use_of_PDG.pdf" TargetMode="External"/><Relationship Id="rId1" Type="http://schemas.openxmlformats.org/officeDocument/2006/relationships/slideLayout" Target="../slideLayouts/slideLayout2.xml"/><Relationship Id="rId4" Type="http://schemas.openxmlformats.org/officeDocument/2006/relationships/hyperlink" Target="http://www.uwtsd.ac.uk/media/uwtsd-website/content-assets/documents/wcee/Good-News---Whats-schools-in-wales-are-doing-to-reduce-the-impact-of-poverty-on-pupils-achievement---Wales-Centre-for-Equity-in-Education-December-2014.pdf"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ifs.org.uk/uploads/publications/comms/R136.pdf" TargetMode="External"/><Relationship Id="rId2" Type="http://schemas.openxmlformats.org/officeDocument/2006/relationships/hyperlink" Target="https://www.suttontrust.com/about-us/education-endowment-foundation/teaching-learning-toolkit/" TargetMode="External"/><Relationship Id="rId1" Type="http://schemas.openxmlformats.org/officeDocument/2006/relationships/slideLayout" Target="../slideLayouts/slideLayout2.xml"/><Relationship Id="rId4" Type="http://schemas.openxmlformats.org/officeDocument/2006/relationships/hyperlink" Target="https://www.jrf.org.uk/report/prosperity-without-poverty"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www.oecd.org/edu/Improving-schools-in-Wales.pdf" TargetMode="External"/><Relationship Id="rId2" Type="http://schemas.openxmlformats.org/officeDocument/2006/relationships/hyperlink" Target="http://www.oecd.org/education/school/39989494.pdf" TargetMode="External"/><Relationship Id="rId1" Type="http://schemas.openxmlformats.org/officeDocument/2006/relationships/slideLayout" Target="../slideLayouts/slideLayout2.xml"/><Relationship Id="rId6" Type="http://schemas.openxmlformats.org/officeDocument/2006/relationships/hyperlink" Target="http://unesdoc.unesco.org/images/0024/002482/248254e.pdf" TargetMode="External"/><Relationship Id="rId5" Type="http://schemas.openxmlformats.org/officeDocument/2006/relationships/hyperlink" Target="https://www.suttontrust.com/newsarchive/teachers-in-advantaged-schools-are-more-experienced-than-those-in-deprived-schools/" TargetMode="External"/><Relationship Id="rId4" Type="http://schemas.openxmlformats.org/officeDocument/2006/relationships/hyperlink" Target="http://www.oecd.org/edu/The-Welsh-Education-Reform-Journey-FINAL.pdf"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gov.wales/topics/educationandskills/schoolshome/deprivation/rewriting-the-future-schools/?lang=en" TargetMode="External"/><Relationship Id="rId2" Type="http://schemas.openxmlformats.org/officeDocument/2006/relationships/hyperlink" Target="http://gov.wales/about/cabinet/cabinetstatements/previous-administration/2012/tacklingpoverty/?lang=en" TargetMode="External"/><Relationship Id="rId1" Type="http://schemas.openxmlformats.org/officeDocument/2006/relationships/slideLayout" Target="../slideLayouts/slideLayout2.xml"/><Relationship Id="rId6" Type="http://schemas.openxmlformats.org/officeDocument/2006/relationships/hyperlink" Target="http://gov.wales/docs/statistics/2017/171005-examination-results-2016-17-provisional-en.pdf" TargetMode="External"/><Relationship Id="rId5" Type="http://schemas.openxmlformats.org/officeDocument/2006/relationships/hyperlink" Target="http://gov.wales/docs/dcells/publications/170926-education-in-wales-en.pdf" TargetMode="External"/><Relationship Id="rId4" Type="http://schemas.openxmlformats.org/officeDocument/2006/relationships/hyperlink" Target="http://learning.gov.wales/docs/learningwales/publications/160712-face-toolkit-main-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96952"/>
            <a:ext cx="7992888" cy="1470025"/>
          </a:xfrm>
        </p:spPr>
        <p:txBody>
          <a:bodyPr>
            <a:normAutofit/>
          </a:bodyPr>
          <a:lstStyle/>
          <a:p>
            <a:r>
              <a:rPr lang="en-GB" i="1" dirty="0">
                <a:solidFill>
                  <a:schemeClr val="bg1"/>
                </a:solidFill>
              </a:rPr>
              <a:t>Sarah Stewart </a:t>
            </a:r>
            <a:br>
              <a:rPr lang="en-GB" i="1" dirty="0">
                <a:solidFill>
                  <a:schemeClr val="bg1"/>
                </a:solidFill>
              </a:rPr>
            </a:br>
            <a:r>
              <a:rPr lang="en-GB" i="1" dirty="0">
                <a:solidFill>
                  <a:schemeClr val="bg1"/>
                </a:solidFill>
              </a:rPr>
              <a:t>(United Kingdom – Wales)</a:t>
            </a: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124744"/>
            <a:ext cx="4392488" cy="2690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2381" y="270668"/>
            <a:ext cx="3036714" cy="473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 name="Straight Arrow Connector 2"/>
          <p:cNvCxnSpPr/>
          <p:nvPr/>
        </p:nvCxnSpPr>
        <p:spPr>
          <a:xfrm flipV="1">
            <a:off x="1619672" y="3140968"/>
            <a:ext cx="3024336"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8735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775" y="260648"/>
            <a:ext cx="8229600" cy="504056"/>
          </a:xfrm>
        </p:spPr>
        <p:txBody>
          <a:bodyPr>
            <a:normAutofit fontScale="90000"/>
          </a:bodyPr>
          <a:lstStyle/>
          <a:p>
            <a:pPr algn="ctr"/>
            <a:r>
              <a:rPr lang="en-GB" dirty="0">
                <a:solidFill>
                  <a:schemeClr val="tx1"/>
                </a:solidFill>
              </a:rPr>
              <a:t>Structure of Curriculum</a:t>
            </a:r>
          </a:p>
        </p:txBody>
      </p:sp>
      <p:sp>
        <p:nvSpPr>
          <p:cNvPr id="4" name="Rectangle 3"/>
          <p:cNvSpPr/>
          <p:nvPr/>
        </p:nvSpPr>
        <p:spPr>
          <a:xfrm>
            <a:off x="267260" y="897068"/>
            <a:ext cx="8713694" cy="6992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t>National Curriculum </a:t>
            </a:r>
          </a:p>
        </p:txBody>
      </p:sp>
      <p:grpSp>
        <p:nvGrpSpPr>
          <p:cNvPr id="3" name="Group 2"/>
          <p:cNvGrpSpPr/>
          <p:nvPr/>
        </p:nvGrpSpPr>
        <p:grpSpPr>
          <a:xfrm>
            <a:off x="393701" y="1802166"/>
            <a:ext cx="8403525" cy="3416961"/>
            <a:chOff x="211791" y="2602006"/>
            <a:chExt cx="8713694" cy="4108076"/>
          </a:xfrm>
        </p:grpSpPr>
        <p:sp>
          <p:nvSpPr>
            <p:cNvPr id="21" name="Rectangle 20"/>
            <p:cNvSpPr/>
            <p:nvPr/>
          </p:nvSpPr>
          <p:spPr>
            <a:xfrm>
              <a:off x="6770594" y="2602006"/>
              <a:ext cx="2154891" cy="41080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0" name="Rectangle 19"/>
            <p:cNvSpPr/>
            <p:nvPr/>
          </p:nvSpPr>
          <p:spPr>
            <a:xfrm>
              <a:off x="2551580" y="2602006"/>
              <a:ext cx="4145055" cy="410807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16" name="Rectangle 15"/>
            <p:cNvSpPr/>
            <p:nvPr/>
          </p:nvSpPr>
          <p:spPr>
            <a:xfrm>
              <a:off x="211791" y="2602006"/>
              <a:ext cx="2279277" cy="41080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5" name="Rectangle 4"/>
            <p:cNvSpPr/>
            <p:nvPr/>
          </p:nvSpPr>
          <p:spPr>
            <a:xfrm>
              <a:off x="2612091" y="2931459"/>
              <a:ext cx="1865779" cy="97715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t>Key Stage 2</a:t>
              </a:r>
            </a:p>
          </p:txBody>
        </p:sp>
        <p:sp>
          <p:nvSpPr>
            <p:cNvPr id="6" name="Rectangle 5"/>
            <p:cNvSpPr/>
            <p:nvPr/>
          </p:nvSpPr>
          <p:spPr>
            <a:xfrm>
              <a:off x="363071" y="2931459"/>
              <a:ext cx="2057400" cy="97715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sz="1400" dirty="0">
                <a:solidFill>
                  <a:schemeClr val="accent1"/>
                </a:solidFill>
              </a:endParaRPr>
            </a:p>
            <a:p>
              <a:pPr algn="ctr"/>
              <a:r>
                <a:rPr lang="en-GB" sz="1400" dirty="0"/>
                <a:t>Foundation Phase (includes KS1</a:t>
              </a:r>
              <a:r>
                <a:rPr lang="en-GB" dirty="0"/>
                <a:t>) </a:t>
              </a:r>
            </a:p>
          </p:txBody>
        </p:sp>
        <p:sp>
          <p:nvSpPr>
            <p:cNvPr id="7" name="Rectangle 6"/>
            <p:cNvSpPr/>
            <p:nvPr/>
          </p:nvSpPr>
          <p:spPr>
            <a:xfrm>
              <a:off x="4699747" y="2931459"/>
              <a:ext cx="1906120" cy="97715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Key Stage 3</a:t>
              </a:r>
            </a:p>
          </p:txBody>
        </p:sp>
        <p:sp>
          <p:nvSpPr>
            <p:cNvPr id="8" name="Rectangle 7"/>
            <p:cNvSpPr/>
            <p:nvPr/>
          </p:nvSpPr>
          <p:spPr>
            <a:xfrm>
              <a:off x="6868085" y="2931459"/>
              <a:ext cx="1906121" cy="97715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solidFill>
                    <a:schemeClr val="tx1"/>
                  </a:solidFill>
                </a:rPr>
                <a:t>Key Stage 4</a:t>
              </a:r>
            </a:p>
          </p:txBody>
        </p:sp>
        <p:sp>
          <p:nvSpPr>
            <p:cNvPr id="9" name="Rectangle 8"/>
            <p:cNvSpPr/>
            <p:nvPr/>
          </p:nvSpPr>
          <p:spPr>
            <a:xfrm>
              <a:off x="605118" y="4114800"/>
              <a:ext cx="1361514" cy="6858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t>3-7 </a:t>
              </a:r>
            </a:p>
          </p:txBody>
        </p:sp>
        <p:sp>
          <p:nvSpPr>
            <p:cNvPr id="10" name="Rectangle 9"/>
            <p:cNvSpPr/>
            <p:nvPr/>
          </p:nvSpPr>
          <p:spPr>
            <a:xfrm>
              <a:off x="2864223" y="4166347"/>
              <a:ext cx="1361514" cy="6858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7-11</a:t>
              </a:r>
            </a:p>
          </p:txBody>
        </p:sp>
        <p:sp>
          <p:nvSpPr>
            <p:cNvPr id="11" name="Rectangle 10"/>
            <p:cNvSpPr/>
            <p:nvPr/>
          </p:nvSpPr>
          <p:spPr>
            <a:xfrm>
              <a:off x="4972049" y="4166347"/>
              <a:ext cx="1361514" cy="6858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a:t>11-14</a:t>
              </a:r>
            </a:p>
          </p:txBody>
        </p:sp>
        <p:sp>
          <p:nvSpPr>
            <p:cNvPr id="12" name="Rectangle 11"/>
            <p:cNvSpPr/>
            <p:nvPr/>
          </p:nvSpPr>
          <p:spPr>
            <a:xfrm>
              <a:off x="7140389" y="4188759"/>
              <a:ext cx="1361514" cy="6858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14-16 </a:t>
              </a:r>
            </a:p>
          </p:txBody>
        </p:sp>
        <p:sp>
          <p:nvSpPr>
            <p:cNvPr id="13" name="Rectangle 12"/>
            <p:cNvSpPr/>
            <p:nvPr/>
          </p:nvSpPr>
          <p:spPr>
            <a:xfrm>
              <a:off x="468966" y="5916707"/>
              <a:ext cx="1916207" cy="64545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Outcomes </a:t>
              </a:r>
            </a:p>
          </p:txBody>
        </p:sp>
        <p:sp>
          <p:nvSpPr>
            <p:cNvPr id="14" name="Rectangle 13"/>
            <p:cNvSpPr/>
            <p:nvPr/>
          </p:nvSpPr>
          <p:spPr>
            <a:xfrm>
              <a:off x="2702859" y="5916707"/>
              <a:ext cx="3993776" cy="64545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Levels  </a:t>
              </a:r>
            </a:p>
          </p:txBody>
        </p:sp>
        <p:sp>
          <p:nvSpPr>
            <p:cNvPr id="15" name="Rectangle 14"/>
            <p:cNvSpPr/>
            <p:nvPr/>
          </p:nvSpPr>
          <p:spPr>
            <a:xfrm>
              <a:off x="6868085" y="5916706"/>
              <a:ext cx="1916207" cy="64545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Grades  </a:t>
              </a:r>
            </a:p>
          </p:txBody>
        </p:sp>
        <p:sp>
          <p:nvSpPr>
            <p:cNvPr id="17" name="Rectangle 16"/>
            <p:cNvSpPr/>
            <p:nvPr/>
          </p:nvSpPr>
          <p:spPr>
            <a:xfrm>
              <a:off x="2965077" y="5087470"/>
              <a:ext cx="3469340" cy="64545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Programme of Study  </a:t>
              </a:r>
            </a:p>
          </p:txBody>
        </p:sp>
        <p:sp>
          <p:nvSpPr>
            <p:cNvPr id="18" name="Rectangle 17"/>
            <p:cNvSpPr/>
            <p:nvPr/>
          </p:nvSpPr>
          <p:spPr>
            <a:xfrm>
              <a:off x="468966" y="5087471"/>
              <a:ext cx="1916207" cy="64545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Areas of Learning </a:t>
              </a:r>
            </a:p>
          </p:txBody>
        </p:sp>
        <p:sp>
          <p:nvSpPr>
            <p:cNvPr id="19" name="Rectangle 18"/>
            <p:cNvSpPr/>
            <p:nvPr/>
          </p:nvSpPr>
          <p:spPr>
            <a:xfrm>
              <a:off x="6847581" y="5087471"/>
              <a:ext cx="1916207" cy="64545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solidFill>
                    <a:schemeClr val="accent1"/>
                  </a:solidFill>
                </a:rPr>
                <a:t> </a:t>
              </a:r>
            </a:p>
            <a:p>
              <a:pPr algn="ctr"/>
              <a:r>
                <a:rPr lang="en-GB" dirty="0"/>
                <a:t>Syllabus </a:t>
              </a:r>
            </a:p>
          </p:txBody>
        </p:sp>
      </p:grpSp>
    </p:spTree>
    <p:extLst>
      <p:ext uri="{BB962C8B-B14F-4D97-AF65-F5344CB8AC3E}">
        <p14:creationId xmlns:p14="http://schemas.microsoft.com/office/powerpoint/2010/main" val="594691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Poverty </a:t>
            </a:r>
          </a:p>
        </p:txBody>
      </p:sp>
      <p:sp>
        <p:nvSpPr>
          <p:cNvPr id="3" name="Content Placeholder 2"/>
          <p:cNvSpPr>
            <a:spLocks noGrp="1"/>
          </p:cNvSpPr>
          <p:nvPr>
            <p:ph idx="1"/>
          </p:nvPr>
        </p:nvSpPr>
        <p:spPr/>
        <p:style>
          <a:lnRef idx="2">
            <a:schemeClr val="accent5"/>
          </a:lnRef>
          <a:fillRef idx="1">
            <a:schemeClr val="lt1"/>
          </a:fillRef>
          <a:effectRef idx="0">
            <a:schemeClr val="accent5"/>
          </a:effectRef>
          <a:fontRef idx="minor">
            <a:schemeClr val="dk1"/>
          </a:fontRef>
        </p:style>
        <p:txBody>
          <a:bodyPr>
            <a:normAutofit fontScale="85000" lnSpcReduction="10000"/>
          </a:bodyPr>
          <a:lstStyle/>
          <a:p>
            <a:r>
              <a:rPr lang="en-GB" dirty="0"/>
              <a:t>Across the UK, around 3.9 million people live in persistent poverty </a:t>
            </a:r>
          </a:p>
          <a:p>
            <a:pPr marL="0" indent="0" algn="r">
              <a:buNone/>
            </a:pPr>
            <a:r>
              <a:rPr lang="en-GB" sz="2100" dirty="0"/>
              <a:t>(Office for National Statistics, 2016 cited in Joseph Rowntree Foundation, 2016). </a:t>
            </a:r>
          </a:p>
          <a:p>
            <a:endParaRPr lang="en-GB" sz="2100" dirty="0"/>
          </a:p>
          <a:p>
            <a:r>
              <a:rPr lang="en-GB" dirty="0"/>
              <a:t>Levels of poverty across the UK will rise by 2020.</a:t>
            </a:r>
          </a:p>
          <a:p>
            <a:r>
              <a:rPr lang="en-GB" dirty="0"/>
              <a:t>25%  of children will be living in child poverty. </a:t>
            </a:r>
          </a:p>
          <a:p>
            <a:r>
              <a:rPr lang="en-GB" dirty="0"/>
              <a:t>This will result in a failure to meet the 10% target which was set out in the 2010 Child Poverty Act </a:t>
            </a:r>
          </a:p>
          <a:p>
            <a:pPr marL="0" indent="0" algn="r">
              <a:buNone/>
            </a:pPr>
            <a:r>
              <a:rPr lang="en-GB" sz="2400" dirty="0"/>
              <a:t>(Joseph Rowntree Foundation, 2016). </a:t>
            </a:r>
          </a:p>
          <a:p>
            <a:endParaRPr lang="en-GB" dirty="0"/>
          </a:p>
        </p:txBody>
      </p:sp>
    </p:spTree>
    <p:extLst>
      <p:ext uri="{BB962C8B-B14F-4D97-AF65-F5344CB8AC3E}">
        <p14:creationId xmlns:p14="http://schemas.microsoft.com/office/powerpoint/2010/main" val="2125390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568952"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925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04664"/>
            <a:ext cx="8064896"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2322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Poverty in Wales </a:t>
            </a:r>
          </a:p>
        </p:txBody>
      </p:sp>
      <p:sp>
        <p:nvSpPr>
          <p:cNvPr id="3" name="Content Placeholder 2"/>
          <p:cNvSpPr>
            <a:spLocks noGrp="1"/>
          </p:cNvSpPr>
          <p:nvPr>
            <p:ph idx="1"/>
          </p:nvPr>
        </p:nvSpPr>
        <p:spPr>
          <a:xfrm>
            <a:off x="457200" y="1600200"/>
            <a:ext cx="8229600" cy="3917032"/>
          </a:xfrm>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r>
              <a:rPr lang="en-GB" dirty="0"/>
              <a:t>Household income in Wales is 15% below the British average.</a:t>
            </a:r>
          </a:p>
          <a:p>
            <a:endParaRPr lang="en-GB" dirty="0"/>
          </a:p>
          <a:p>
            <a:r>
              <a:rPr lang="en-GB" dirty="0"/>
              <a:t>Almost a quarter of the Welsh population live in relative poverty, (which is defined as income below sixty percent of the median average).</a:t>
            </a:r>
          </a:p>
          <a:p>
            <a:pPr marL="0" indent="0">
              <a:buNone/>
            </a:pPr>
            <a:r>
              <a:rPr lang="en-GB" dirty="0"/>
              <a:t> </a:t>
            </a:r>
          </a:p>
          <a:p>
            <a:r>
              <a:rPr lang="en-GB" dirty="0"/>
              <a:t>Measures of absolute poverty are similar - around twenty two per cent.</a:t>
            </a:r>
          </a:p>
          <a:p>
            <a:pPr marL="0" indent="0">
              <a:buNone/>
            </a:pPr>
            <a:endParaRPr lang="en-GB" dirty="0"/>
          </a:p>
          <a:p>
            <a:pPr marL="0" indent="0" algn="r">
              <a:buNone/>
            </a:pPr>
            <a:r>
              <a:rPr lang="en-GB" dirty="0"/>
              <a:t>(Joseph Rowntree Foundation, 2016)  </a:t>
            </a:r>
          </a:p>
        </p:txBody>
      </p:sp>
    </p:spTree>
    <p:extLst>
      <p:ext uri="{BB962C8B-B14F-4D97-AF65-F5344CB8AC3E}">
        <p14:creationId xmlns:p14="http://schemas.microsoft.com/office/powerpoint/2010/main" val="2731492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4968553"/>
          </a:xfrm>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r>
              <a:rPr lang="en-GB" dirty="0"/>
              <a:t>One in three children in Wales have a special educational need (OECD, 2014) (at a time where our SEN system is ‘no longer fit for purpose’ (OECD, 2017). </a:t>
            </a:r>
          </a:p>
          <a:p>
            <a:pPr marL="0" indent="0">
              <a:buNone/>
            </a:pPr>
            <a:endParaRPr lang="en-GB" dirty="0"/>
          </a:p>
          <a:p>
            <a:r>
              <a:rPr lang="en-GB" dirty="0"/>
              <a:t>Just over eight percent of our learners are from minority ethnic backgrounds, including five hundred children in Wales from a Roma Gypsy and traveller background.</a:t>
            </a:r>
          </a:p>
          <a:p>
            <a:pPr marL="0" indent="0">
              <a:buNone/>
            </a:pPr>
            <a:endParaRPr lang="en-GB" dirty="0"/>
          </a:p>
          <a:p>
            <a:r>
              <a:rPr lang="en-GB" dirty="0"/>
              <a:t>Since 2012, there has been a twenty four percent increase in children who are looked after (OECD, 2017). </a:t>
            </a:r>
          </a:p>
        </p:txBody>
      </p:sp>
    </p:spTree>
    <p:extLst>
      <p:ext uri="{BB962C8B-B14F-4D97-AF65-F5344CB8AC3E}">
        <p14:creationId xmlns:p14="http://schemas.microsoft.com/office/powerpoint/2010/main" val="1351796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Poverty and Attainment </a:t>
            </a:r>
          </a:p>
        </p:txBody>
      </p:sp>
      <p:sp>
        <p:nvSpPr>
          <p:cNvPr id="5" name="Content Placeholder 4"/>
          <p:cNvSpPr>
            <a:spLocks noGrp="1"/>
          </p:cNvSpPr>
          <p:nvPr>
            <p:ph idx="1"/>
          </p:nvPr>
        </p:nvSpPr>
        <p:spPr>
          <a:xfrm>
            <a:off x="539552" y="3789040"/>
            <a:ext cx="8229600" cy="2088233"/>
          </a:xfrm>
        </p:spPr>
        <p:txBody>
          <a:bodyPr>
            <a:normAutofit fontScale="92500" lnSpcReduction="10000"/>
          </a:bodyPr>
          <a:lstStyle/>
          <a:p>
            <a:r>
              <a:rPr lang="en-US" altLang="en-US" sz="2800" dirty="0">
                <a:solidFill>
                  <a:srgbClr val="000000"/>
                </a:solidFill>
                <a:latin typeface="Arial" charset="0"/>
                <a:ea typeface="SimSun" pitchFamily="2" charset="-122"/>
              </a:rPr>
              <a:t>“There is a strong statistical link between poverty and low educational attainment. In general, pupils from poorer families are still far more likely to attain at lower levels than other pupils.”</a:t>
            </a:r>
          </a:p>
          <a:p>
            <a:pPr marL="0" indent="0" algn="r">
              <a:buNone/>
            </a:pPr>
            <a:r>
              <a:rPr lang="en-US" altLang="en-US" sz="2800" dirty="0">
                <a:solidFill>
                  <a:srgbClr val="000000"/>
                </a:solidFill>
                <a:latin typeface="Arial" charset="0"/>
                <a:ea typeface="SimSun" pitchFamily="2" charset="-122"/>
              </a:rPr>
              <a:t> </a:t>
            </a:r>
            <a:r>
              <a:rPr lang="en-US" altLang="en-US" sz="2000" dirty="0">
                <a:solidFill>
                  <a:srgbClr val="000000"/>
                </a:solidFill>
                <a:latin typeface="Arial" charset="0"/>
                <a:ea typeface="SimSun" pitchFamily="2" charset="-122"/>
              </a:rPr>
              <a:t>(</a:t>
            </a:r>
            <a:r>
              <a:rPr lang="en-US" altLang="en-US" sz="2000" dirty="0" err="1">
                <a:solidFill>
                  <a:srgbClr val="000000"/>
                </a:solidFill>
                <a:latin typeface="Arial" charset="0"/>
                <a:ea typeface="SimSun" pitchFamily="2" charset="-122"/>
              </a:rPr>
              <a:t>Estyn</a:t>
            </a:r>
            <a:r>
              <a:rPr lang="en-US" altLang="en-US" sz="2000" dirty="0">
                <a:solidFill>
                  <a:srgbClr val="000000"/>
                </a:solidFill>
                <a:latin typeface="Arial" charset="0"/>
                <a:ea typeface="SimSun" pitchFamily="2" charset="-122"/>
              </a:rPr>
              <a:t>, 2010)</a:t>
            </a:r>
            <a:endParaRPr lang="en-GB" sz="2800" dirty="0"/>
          </a:p>
        </p:txBody>
      </p:sp>
      <p:pic>
        <p:nvPicPr>
          <p:cNvPr id="1026"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1763688" y="1512633"/>
            <a:ext cx="5832648"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6732240" y="6378838"/>
            <a:ext cx="2267744" cy="307777"/>
          </a:xfrm>
          <a:prstGeom prst="rect">
            <a:avLst/>
          </a:prstGeom>
          <a:noFill/>
        </p:spPr>
        <p:txBody>
          <a:bodyPr wrap="square" rtlCol="0">
            <a:spAutoFit/>
          </a:bodyPr>
          <a:lstStyle/>
          <a:p>
            <a:r>
              <a:rPr lang="en-GB" sz="1400" dirty="0"/>
              <a:t>Source: End Child Poverty</a:t>
            </a:r>
          </a:p>
        </p:txBody>
      </p:sp>
    </p:spTree>
    <p:extLst>
      <p:ext uri="{BB962C8B-B14F-4D97-AF65-F5344CB8AC3E}">
        <p14:creationId xmlns:p14="http://schemas.microsoft.com/office/powerpoint/2010/main" val="3881257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7927" t="27927" r="29636" b="23200"/>
          <a:stretch/>
        </p:blipFill>
        <p:spPr bwMode="auto">
          <a:xfrm>
            <a:off x="251520" y="260648"/>
            <a:ext cx="8640960"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084168" y="6309320"/>
            <a:ext cx="2808312" cy="369332"/>
          </a:xfrm>
          <a:prstGeom prst="rect">
            <a:avLst/>
          </a:prstGeom>
          <a:noFill/>
        </p:spPr>
        <p:txBody>
          <a:bodyPr wrap="square" rtlCol="0">
            <a:spAutoFit/>
          </a:bodyPr>
          <a:lstStyle/>
          <a:p>
            <a:r>
              <a:rPr lang="en-GB" dirty="0"/>
              <a:t>Welsh Government, 2017b</a:t>
            </a:r>
          </a:p>
        </p:txBody>
      </p:sp>
    </p:spTree>
    <p:extLst>
      <p:ext uri="{BB962C8B-B14F-4D97-AF65-F5344CB8AC3E}">
        <p14:creationId xmlns:p14="http://schemas.microsoft.com/office/powerpoint/2010/main" val="987542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PISA Results (2016) </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254" t="68096" r="11347" b="11630"/>
          <a:stretch/>
        </p:blipFill>
        <p:spPr bwMode="auto">
          <a:xfrm rot="20982832">
            <a:off x="401188" y="1952760"/>
            <a:ext cx="6946712" cy="1023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6397" t="26533" r="41802" b="55752"/>
          <a:stretch/>
        </p:blipFill>
        <p:spPr bwMode="auto">
          <a:xfrm rot="1059182">
            <a:off x="4246412" y="3412777"/>
            <a:ext cx="3880295" cy="82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6801" t="26409" r="25478" b="60099"/>
          <a:stretch/>
        </p:blipFill>
        <p:spPr bwMode="auto">
          <a:xfrm>
            <a:off x="1043608" y="4797152"/>
            <a:ext cx="7449505" cy="79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46724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6" descr="data:image/png;base64,iVBORw0KGgoAAAANSUhEUgAAAlAAAAEoCAYAAACXe890AAAgAElEQVR4Xu29DZRcVZn3+9+n+iPfIXwlAQkoECTBCOkOiKNCZJwZFLjcdVFcstbVwZHguJxZM+NFHBlSYbgvZF6Xc6+Md/Exgvr6MvMm615nJICOL5CgMmC6o4EkJAREQEz4SjqddHfS3XX2Xc/5qD59uqqrTlXtqn1O/c9avbq76nw8+7effepfz372cxRSuL366qtXAfj3gYGBzStWrFidwibQ5DYlEPougIeWLFkifsyNBFJBgL6bim6ikSUImPJdlYR2T0/PiQA2AbgoepxS6vN9fX33x8+1cuXKc5VS3wDw2f7+/rej7/f29l6vtf5O8NorWuvLt23b9nw19lBAVUOJ+9hIwNRAtrGttClbBOi72erPdmqNKd9NJKACQfRdrfXnKomdiNiSfroiKqAC8XRD+Hr8/0odSwFViRDft5WAqYFsa3tpV3YI0Hez05ft1hJTvptIQK1ateoS13XXxwVRvDOC/TYHrz8T3T8UVkqpe8OoVU9PzywA9ymlHisVyYqfnwKq3dw/O+01NZCzQ4gtsZUAfdfWnqFdlQiY8t1EAiqIFC3t7++/uZzBoXiSaT3ZR2tdjDTJ/+WiWMG5LwPwhf7+/uHpgFBAVXIXvm8rAVMD2db20q7sEKDvZqcv260lpny3agEVRokAfCYKv1z+k+xTamquXBQryTQeBVS7uX922mtqIGeHEFtiKwH6rq09Q7sqETDlu0kEVJhA/lIYJQqiSY8qpW4rNfVGAVWpW/l+uxEwNZDbjSPb23wC9N3mM+cVG0PAlO9WLaDKNWO6yFEtAmr9+vV3LV269AeNwcazkAAJkAAJkAAJkEDjCdQtoIIpue+VKkNAAdX4DuMZSYAESIAESIAEWk+g6QKKSeSt73Ra0DoCpkLJrWsRr9wuBOi77dLT2WunKd+tWkCF+U6O43x269atW0LE062eKxWBYhmD7DknW1Q9AVMDuXoLuCcJ1EaAvlsbNx7VegKmfLdqASUIenp67gRwaVjXKSxZ4DjOpVFRFRNXk8oYyHuBsLo1nPZLsgJPjucqvNY7JC2ojYCpgVybNTyKBKonQN+tnhX3tIuAKd9NJKAiIuqrIZ5y4ikilKYIqMh7fJSLXX5GawwTMDWQDZvN05NA8Ysrn+NIZ0gbAVP33cQCygZwjEDZ0Au0oRYCpgZyLbbwGBJIQoC+m4QW97WJgCnfpYCyqZdpS+YJmBrImQfHBracAH235V1AA2okYMp3KaBq7BAeRgK1EDA1kGuxhceQQBIC9N0ktLivTQRM+S4FlE29TFsyT8DUQM48ODaw5QTouy3vAhpQIwFTvksBVWOH8DASqIWAqYFciy08hgSSEKDvJqHFfW0iYMp3KaBs6mXaknkCpgZy5sGxgS0nQN9teRfQgBoJmPJdCqgaO4SHkUAtBEwN5Fps4TEkkIQAfTcJLe5rEwFTvps6AZUHnJN7//JBpyN37cjBI4eO7Nn/6b/Dj35sU2fRFhIoR8DUQCZxEjBNgL5rmjDPb4qAKd9NlYBai6tuUtB3QClAayf4XQCwKY+HrjYFn+clgUYRMDWQG2Ufz0MCFP/0gawRMHXfTY2AyuOKawC1AUBJmzWwfR0eOj9rHc/2ZIuAqYGcLUpsjY0E6Ls29gptqoaAKd9NkYC68jkA55WHpdw8fpSrBib3IYFWETA1kFvVHl63fQjQd9unr7PWUlO+myIBdcU+QC2apmPHAfWn89D9//41No5kzQHYnmwQMDWQs0GHrbCZAH3X5t6hbdMRMOW7qRFQ63DV7zX04ircxAXwMoAd8qOAnQrOjoVYuHsN7h2r4njuQgLGCJgayMYM5olJICBA36UrpJWAKd9NjYDKo9IUHqCBvQo4E4BToqPHAbzgiyq1A3B3OMCOAnpfyiMvoosbCRgnYGogGzecF2h7AvTdtneB1AIw5bspElCSRI4N8JbeTd0UsH0tHjr/W7i8+wA6litguYY+D1CSNyU/S8r0/lENPK+AHRpqh4K7QwM71mHTq6n1FhpuLQFTA9naBtOwzBCg72amK9uuIaZ8NzUCSnp8ahkDQGl4ZQzWVihjsBafnJPDyPs0cJ72RdXyQFgtLONNg9qb/hNRhZ0SseqAs+Pr+NEbbed9bHDDCJgayA0zkCcigTIE6Lt0jbQSMOW7qRJQ0nmTCmkeOHLoyAv1FdLM44+PBzpXAM558CJWXrRKxNVxZZzlbT+/SntTgfLjYuy5PB4dTKtz0e7mETA1kJvXAl6pXQnQd9u159PfblO+mzoBJV0ZwhgYGNi8YsWK1Sa693ZccWrBE1S58/ypQE9YLQMwq8z1XoeXW6W9KUD5ez66d3JFoIneSe85TQ3k9BKh5WkhQN9NS0/RzjgBU75LAZXA1zSgbsfV7ynA9fKrlDcdKL/VOQC6SpyKKwIT8G2HXU0N5HZgxza2lgB9t7X8efXaCZjyXQqo2vukeOQGfDK3C6PnAG5kClDyrLSsCCxV3JMrAhvAPY2nMDWQ08iCNqeLAH03Xf1FaycImPJdCiiDXiYrAgfQuUyiVFwRaBB0ik5taiCnCAFNTSkB+m5KO45mF9N+ADy0ZMmSqxqFhAKqUSQTnEdWBCocDaJVk0otcEVgAo5p3JUfQmnsNdosBOi79IO0EjDluxRQFnnEHfjEgjE4K/yI1aRVgVwRaFE/1WOKqYFcj008lgSqIUDfrYYS97GRgCnfpYCysbdjNsVWBC6XWlayIlABs8uYzxWBlvarqYFsaXNpVoYI0Hcz1Jlt1hRTvksBlVJHkhWB6/CJd4dlFrgiMB0daWogp6P1tDLNBOi7ae699rbdlO9SQGXMr2RF4B4ML3Un1a/iikBbutnUQLalfbQjuwTou9nt26y3zJTvUkBl3XOC9smKwHegzlXoiFZcD58RWMoP+IxAA75haiAbMJWnJIFJBOi7dIi0EjDluxRQafWIBtn9X/FHs4fQ/b6JR9gUVwUuKnMJPiOwDvamBnIdJvFQEqiKAH23KkzcyUICpnyXAsrCzrbBpDIrAuUZgQvK2MdnBFbRcaYGchWX5i4kUBcB+m5d+HhwCwmY8l0KqBZ2ahovvRZXnaK8ZwP6kSquCEzWi6YGcjIruDcJJCdA303OjEfYQcCU71JA2dG/qbYiXBGooJYDTvThy+/lMwInd62pgZxqB6LxqSBA301FN9HIEgRM+S4FFN3NGIHJKwKx3I9aeTWszmrXZwSaGsjGOpEnJoGAAH2XrpBWAqZ8lwIqrR6RYrvLrAiU/KrTAWR6RaCpgZxid6DpKSFA301JR9HMKQRM+S4FFJ3NGgKyInAEM8/TcIPcquytCDQ1kK3pRBqSWQL03cx2beYbZsp3KaAy7zrpb2AeVx8HuCsmpgC9wqAyFZi6FYGmBnL6e5ktsJ0Afdf2HqJ95QiY8l0KKPpcagmEKwIVsFwewBysClxu8zMCTQ3k1HYiDU8NAfpuarqKhsYImPJdCii6WqYIyIrA23HlGa4nqPwVgRoQUSUrArtLNNYF8DKAHfKjgJ0Kzo6FWLh7De4dazQcUwO50XbyfCQQJ0DfpU+klYAp36WASqtH0O5EBGRF4C4cPduf+nOij7Np2orAPOCc3PuXDzoduWuPDQwdGNy977q/w49+nKgh3JkEWkTA1IdQi5rDy7YRAVO+SwHVRk7Epk4lsBaf7Mph5FwpCKohuVVemQX5aeiKwLW46iYFfQeUArR2gt8FAJvyeOhq9g0J2E7A1IeQ7e2mfeknYMp3KaDS7xtsgQEC4YpAFzpav0qE1eIylyv7jMA8rrgGUBvKlGiABravw0PnG2gGT0kCDSNg6kOoYQbyRCRQhoAp36WAosuRQAICU1cESoFQL2J1fJnTvK2AmRqYXf4yys3jR7kEZnBXEmg6AVMfQk1vCC/YdgRM+S4FVNu5EhtsgoC/IlAtU9Dv117UCssAvA/ArMrXU66G/hWAI6X2VcA4gFH50dCjCs4ooL3/AT2G4v/qmPL+16MaShLgw31G/X28/UcV3DENdcyB4+3rvya/O0fHMT4GuKMKhVGNeaPrsLGkTZXbxD2yRID5e1nqzfZrCwVUpM9DGAMDA5tXrFixuv3cgS1OC4E8rj4DKGybpmZVWpoypoFRVRRyE38DCMSaiDAVCDURayLiQqEXF3N6zBdtE8LOF4ih8CsKxFEg54k8B25wvo5A8PnCz0FhdBTdY0BhFDg8msdmEZzcGkSA+XsNAsnTtIwABRQFVMucjxeuj0AeVzwnNaqmOYsGxpcATpf/o7o00JWD2+n/rbr8hzK7wW/vtU4Nt0sF78n+8nfwWqe/vxwnx4THq05Ae+eQ/YMHPXfJawryXniMv0/wI6/LT5o27YsxX7SposALRZyIPE+gjU2N6IX7hKLQj9qJ0BPx6MId80Wk40UDg/MHUbwJ8eeLww7vdReFQPh1jWovuifvjY8CI6PLcNLYp7BRFhNYuTF/z8puoVEJCVBAUUAldBnubgsB/0MIG+AtvZu6KWD7WsuTyGW1oggqhcEujZwn9DrQ0QmMBQJPRJov/IBCl4bjib8J4ef/7Qs1X9RNiLii0CuKuKg4jAi5iLCTYzyh1+mfR/5WXcoXfmnLJ5NaZJHIXThdC0+sTUT+isIvNnUbje5NnrrVnvALhV50ujcUhjLd6wRCUq4lAq/TE37+3+on8GuoldmYv2fLfYZ2lCdAAUUBxfGRYgJTp0EApeGVMVjLMgYN79k8Lp0xE/M6C8h5Ak/jqIi6othz4XrCy4/gTQg9X+CFgi6MyPm/NXQg8KKv+yJuarTPj+BpoFNEnX+t4mvyd+RccBoOoHknHFdQfzYD+P++ih8dbt5leSUSqJ4ABRQFVPXewj2tJDApEffg0IHBPSykaWVHtcCoPK6cBS+yp7o6MNbpT9uG07fj3t9uMapXiE7LBpG9UNxNiMGJqV95L3w9nJqdiOD5ET4/ghedug1E36lA1QLvdQA7AbVDwd2t4OxyMfZcHo8OtgApL0kCRQIUUBRQHA4ZIGBqIGcADZtgIYE8rnwuKNNR0jopC+tC71BQ5wTiq9R+Iqx2ibhS0LtEWHWhe8fN2HjIwibTpAwSMHXfZRmDDDoLm2QvAVMD2d4W07I0E6g2f08elbQHx84qQOqiucsAJWU8pJyHCKtSz6AULPsALRGrXQrY5ULvVOjYkce/DaSZGW23j4Cp+y4FlH19TYsySkBr7WzcuPFBpdS1Y2NjBwYHB6+78cYb+Sy8jPZ3VppVT/5eHnkH+OVZQG6ZApZrrz6aiCstiekzyjDa70es9C7tP9x7VzcKz30NDx/MClO2o7kEKKA4hddcj+PVGkrgnnvuuQnAHcFJw6ThglJq0w033MBn4TWUNk/WaAKNzt/zhdW29yiv6KxapqGXaT9i9V6p3F/G/jd9YaV2irhygJ0dGN/1t3j0rUa3l+fLFgEKKAqobHl0G7Xmvvvuu8Z13bLPwgOwfc2aNXwWXhv5RBqbaupDKMpCA+p2XP0eF+PLXGC5VPeXqJUCzp2mqv/bfqQKu5Q3Jejs0sjtzOOHIri4kQBM+W5dU3g9PT13AjgNwBf6+/uHw37q7e29Xmv9neD/V7TWl2/btu358P2VK1eeq5R6NHjifbF7Hce5dOvWrVsq9TcrkVcixPdtInDPPfdMm4gLwF2zZk3aahfZhJi2NIGAqQ+hakz3hdWVZ0iOlfYemSTRKi9qda4q85xJDbyjoIrJ6yKyNAq71uERmSLk1kYETPluzQJq1apVl7iuuxnAg1EBFYinW0PRFIil72qtPxeKqODY9QCu6O/vfztpP1JAJSXG/eslkM/nndNPP33e8PDw3FwuJz/zCoXCXABzlVLF367ryv/z5LXgb/n/I1p79YLKbVprLY972ec4zmGttdTTOayUGgz/Dn/ncjnv/fHx8cEZM2bIPof/9E//9Gi97ePxJFCJgKkPoUrXne59EVbrcPXpwHiQY+VFrJYHEas5ZY49EKwK9MSVH7HSu9bhR7+vxxYeay8BU75bk4Dq6ek5UQoAArgoKqDC15VS9/b19d0f4gxE1WWh0Ir/nwh7Pu/0nnTSgx2Oc+3BkZFDewYHP418nom4iSC2x87f/OY3Z86cOXOu4zieyAlEjSduRPiEAkf+1loXX5f/Iz/zgr/L5WXYAFOe/eaJLgBScyf82xNbgSjzxJj8Le/L38H/3uuu6x4eGxs7/OUvf1lEmTwKhRsJTBCI3HcHjh07sHtg4Drb77trccUSByrMsfIe8B1MB8r4LrUNSG4V4Hg5ViKyOqB33oJNUoaBW4oJ2CagZOou3IpTeKWiTbJTPOIkU39KqReiIquqvlm71kvEFdWnAcf7rXUBjrMJ+TwTcauCaPdODzzwwHFhlKeU6AnEzyyt9XES6YmKoJjwOc5AS0NxMiiRnzAqFAoSiRiFf4dCxXXdAaXUfQDePY092nXdj0pUKyrstNZzpI0AQhHniUCtdSjw5PUTDLRTpuOLQkza5brukTA6prWW9sv7R8L2RiNmIsYYHTPQK606Zcbuu7fjfzmtgPFlOhBXUm5BQ5+roOaXQqyhD4WlFkRYSZ5VDh27bsG/v9aqLuF1kxGwRkAFYuh7MkWnlPpsNAeqgoAKj5EVE2H0qkihYv7TLbdcA8fZAFX6eWKSiIt165iIm8yv6t77gQcemCEf6EePHi0b6YlOZ1WI9syu26DJJ5CprWg0ZjA6RRYVPqEYikZocrlcMTqzZs2aYo5fUhtNJ5Fv2LAhNzg4KDf/uWNjY970YijEolOMcSEWEZ9FgQZApj1qikyX4TJWTVQsOlXpOI7HPYyMdXd3e314/fXXH2F0LKn31bl/G913b8cVp457okpKLfg5VkE9q5JfxrRMs/vlFrxSCyKupJbVOmx6tU7qPLzBBKwQUD09PbMA3KeUekyiR/Ek8gpTeF5elHAJEsj/tb+//+ZIhGrztCJq7dqKibhYt46JuBUcT2ut7r///jmjo6PzolNbYT6P4zhTojpB1CP6IRud4pJnejVqk4eqelGN8Ec+ROORnWiOUHQ6Sl7v7Ow8PDo6Ovjmm28eyufzcj4rtnJlDLTWm2688Uaroqff/va353R0dMwtFAqTfCQSHZuU41ViujPqH9PlfiXtG5lanOQfpaYuo1OVrut6ojn0E4mOFQqFwyeffPLApz71KXkWIbfpCPC+i7W46hRZDSglF6TcQlAgVH4vKINOfNSbApTK65K8DnTsWot/e0Uqt9Phmk/ACgEVz10qtQoveO3TsSRyWXEn022TVuNFMYbnuvvuu3+4cOHCjXHEvf/yL3hzuHwQQL4yL12wACfOnInZnZ2Y1dGBWZ2dmB38lv/jr8v/M4PXo3838ut3I1zFdV0UCgWMj49P+qnmtfg+8n8jN8dx0NHRgVwu5/0Of+L/V7OPHJP1be/evThw4ICMBZx11lk48URJJ8zuJr4rflvKDyv5c6t8t1pfjfu7bb14rFDA8Pg4hsfGMDQ2NvF3+Fr8vfHxyfuNjeFXb72Fcbf89xC5V55z/PE4YcYM7/465X4b3IuL997wPhx/vbOzoWHPZvTF8JuHMLB3PwZe2Of9HAz+PjYwVPLyHbO6cNxZi3Dc2YuxYOliHBf8zH3X8RJVaIbJvEaDCVTda6Wm58qVMQhe/2pgq1Re/u9a6/9nOgEViLMb1q9ff9fSpUt/kFRANZJLKKq838GALyW0yt4sOjowI5fzntrZrZT3W8I00Q+EasRP+MEjH0KN3KoRN/EPkVLHyD7lZ1QbaTHPRQI+gVB0JRk/5Y4REduoTcZBOEaSji/tODimtfczCni/RfiMiPAJRM1I8Fv+F0Ek73uiKPp3TBgVGti+RnEqdx75IJoR/ZIbEVplvwRP80VZjpkZvG/a9vj5R94+7AsqEVZ7fXElQuvoAQlMTd06ZnZh/pkLJ4mqBWcvxtwlJ1BYNbvzEl6vagEVq+0Uv8yUWk/RHUJxNF3Zgkr7nJy/+a03dXfZr+sKGtrVH4RSMs04D44zG1rPgVKS0zELfuKt/C2vSa7NHO99v4aI/7r/I8cb2bqU8gSV9+M4mKkUOpXCDBFZwWvytye6wtcdR/4udAPDnUoNdSp1uFupwzOVOjQjlzs0Uyl5vEHFJe/MIzHSpYlPaiqUnNgQHoB4/l650hSyQjPMJTs0Pn78Ua3nH9V63qjWc0e1njOm9axRrbtHtcZREUKui+LfgTDyxJHr+u9HfkYa/OVoSrdqfRBKHfF+tJZPcPmREIn/t1Ly9yC0HobWE6/Le44z0g38j2Nanzyd8NFKrYbrSvjYyvtu0N5o2wah1EiRQdhupWSqVzj4vISB6w4VueVyE+fI5xPnRObxv54MjEWfExiWXDipFF8NiI27pZaV8qYBZTpQqrCv/E0e9qQnpOFWYuq+W7WAKgWpmhyoMG8KwGuS8xRNQo8W1wzOhTAvKn69B269ePR69bFOXSbQu0K/gS8ufv/qcOVWeMMrVZenzDL14gMvi98G5Ybouv43w/DmWOZGKDfN6I3xqOu6xwAtx49qrca0Dh/f0Wh/k/CUDOzJNz//xujfBMIbhNwYHMe/IVS+QbC2UKN7CjBWEdeAqek9ZT7vYGRkLjo65qCzc/IXJNed+F++SPlfsOTLVPyLlP/e5C9ZjcznKvLNKaW7lHK9L02OI1+onG6lVPzLlHzpCr9YRb9kyevFL2bBFzA5T+TmLvP2Ye5YcXVlpMRF2bpjTw8P/+B7hw6dXC5W967OTvzullvq+hwpgvjKV2ajq2sOurrK95l8MQ6/7Eb7TPrS7yv/S/PEe6a+EPv33QlhGhelE/feCeHq33/D+3Kh4P29fMdAR++v3zp94f5jZ8waGTvbr2PlPYx5YZlBeFQDe0RUSRK7n2NV2LUMs1/6FDY2NkcjvXeBSZanQkCJxYEQujSMNsULa0YElezuVTCP71Oqz4a/Prdwl1rhfC13mXdjKEDBgS+nrnBfwL+N/w8c6DoFI85cjDndGFfd3u8x1Y3x4PfU12dgTHV5+xScGeNjTteRUdU9CPhL1OP1c6LL1sMih+FqoY6ODu8mNDIyMlimlo7C2rX+4JcBXihM/D35pjA5KhZGy8rd5Ms/N6o+11eqEPtG6t8sooJs8rfYiW9s4evhzSIUbO+8M4S77jpWn2EpPjqFtXQM01bI5+didHQ2HMcfFzIWJkTNxAehvDbdWAg/QP0Pz+KXoQbbL/W2JiI3pSI60QiPjBeJYETHQ/TLy9GjQ3jppUFsnPqhJzXM5s6d6yXry8rK8IthvJZZrGBrubIeddUw+8mRI/jh4KB3rxXVIL/lZ8WMGfji8ce7SqkfaK1/rZTaJ8Vg5SeXy+37/Oc/L/fEVm+T77siskREhz4W3ntLzUaU9ze5d9fFtCwU/77rRQmVq0e6xnSh+9i4M2tkvHPWUGHmnKHxuTNGxmd2jRbQNeqia8z1f48W0Dmmx5TrvuZovKgV9mioHW6n2v7K8hOf/c+N/yjRrLbc8pde2vHbPzrz1y+5s5ePFdzxntHfrPv2//nI7Y2AUdc3hypzoJ6JT91FRNRngkZMOwUo+wzfMrcws3DYcaGQz12KJ53TMQ4HtxSexJ+4LzaCRfQcEp6dHOoOIzxawt4Ygvx2JLoT2S/8Oxe87mAILo5gFEfUN7wIkYktnR9CYYSs3LRC+PrUaYWJCNrY2BAKhSPlPoRMwK75nOmupZNG8V9qqiqcxopGZydHBULBI/4nUzah4JHf69ZJilIqt3/+538+PixzEdZSC1aRlaqk71XTD6L3H5YUThFOmw4fxgvHjnki6uNz5+K87oo6VT60RVD9Xiklj08pCiz523Xd/VrrfV/84hfT98w6iXKGaSDyZTgUZLncRHqIvBYVa5W+DBsU/46rdW7cHXe0Ny14xM2pg2MdzjtFcR+K/PBzrg7xb9MA+fTf/W+PbHCWXy4pPgU4QdBF44P69X0/u+3+U+q1tS4BVe/Fkxx/6NaFI/PG3phR7hiJRSlHX4yCRHgkJI/Z3m/5cb3cJv9/P/wbOLn3fqkcKBNcJAoeCjP/5u6LsQlB5kV3AkEWirNQrIXCTQRZJ46ggCPoxpDKe+ds/JayaRAoJfWG/A9IP6xeW0hdjpefzk4/N6QRpRCaWUun1DRIuWmreFQzOg0yOTfQ+mkQuG7YZ0eQz3P6uUF3hLvvvvs5pdR505xOK6W+DmBx+KO1Dv+uNkojY/eNmMDyBFcY1ZLfr7/++v58Pi9RwOxu0fuuCKqOjqqnM3MFHNc1WljoFNzjHXnSgqNmFXKqa6zDcQo5Ex9pXjeMenl00S8aU3Psps5O+Dl2E/fo8XH/HOPjRzBz5uFG3HdvuPUT37hP9fxNubSfc/TbR/fc9u1qfbSkzxmj2mgPf/6Oj3zjnMGf/Y0oyVLbQMeikQV/v78hN3r9FcxGlye8ZsMJRJgIs7gIC8WZg9meSPMF2tRcCrPJ6aVyoHzHFHEWjZjFo2cFDCGMlokwE7E2hiOYiyMqD3MfQjffvAC5nD9lEyb553J+kn/5HJWQrfCdG1sIULKCcAN9UJ6dFc13qC4RV24QhcJhKPUAlDqzrD2yHEzrP0i4AEIGviQ3R78UNLoQadTkeJ5d9Ym4IkQLBT9pt85E3Ab2KU9VBYF6isDec889Mi4Xu667SClVFFih0ApeWzRNPaW4hXLzl2enTolmxaNb9RS+rQJLqnbJ4/J5DnLL3zhp1qqCo95XyKn3ujmcXcg5C0e7HPg/OYx2+n8f6865Q7M6Dg3P6Th0ZE7n8PCsjtHhmbnxsU4np/28wTDfrBn3XX+hQ6UFEPGImdZHlqjD//NVNb9s3qKkALnrbqtLA9V1cLO9aO/tqx45c6jvcpmBV3CDDCiFN2acuW/x2r11h+NMtkceeom1mI1hzEEOczxhFkbJRHyVEmF+JM2PkseapecAACAASURBVMnvaPQsjLKZmouXNLOJacshT4yFEbIwKhaPnoVRtVCUyX4izORHpjOP4Ii6C+ZyoL72tRO8XJowcTgqxoRdNNdsak6ZiO9wpWYogkWgpG3zhUo8Cjex4ipciTWRnxN+E3TdQ7LyCpLcKjesMKqzbl3p9ddpI0N7ayJgugjst771re7Ozs7FociKii2l1KJIREtWA1a7GEfyryZNGQYRraL4chxn35/92Z/Jl6O23NbjqrnHoJa50EHVdam+7lVhl8ezldIGEv2TfJld8mgbeRDzmyfMfOnhyxf/7pXTZ3d5916ZwpT7ruPMnfRluPy911817wUnios2yj2rsKH91IUCvuRuve4f//4nD9Z64lQJKGmkzuc7fjPnye1zj+1fptzRwhu5U/Ln/e2TDUkIqxViK4/Tee+GMscTZl2YjfG6pzBD8VAxwaHGdssg9CNkpaYwi3PwnvAaKuaZRaNnItDGMDRpKnOdV0Kn8dtf/dVMzJ8/EVX08x2mlsqI5jpES2X4ZTE+AK3LV2yXh/dqvRNKvTFl6lFr+SAQQTM1GTkUSqOjQ17o+x/+wYak3cb3Ac/YcgJaa2fjxo1S0+/asbGxA4ODg9fdeOONTX2Iuzyy6ODBgyKivGiW1lqiV5MiW5GoVrX3L/lC5+VixQVWVIAtWLDgzXapXP9f8Uezh9C1XHvV14uiSoTV6WWEVQFQLwUPYN4pAsuB3nkcCrv/Ao/W9oVZ7rszZsxBd3d0RmcWXHduJwrzzsLBJYvU0JI5evTUTl1YlIN7IqAWjMOZM4ROZ0R14j/Vu7w86XJbWwoogREuSRwYGNi8YsWK1S2/u2TQAE+YjWAuOop5ZLO9/LJwSrNS9KxYc2tK9MzIUnAAfg5UPPlfy9RbieiZ5JhFhVwYPevwkv6HMAtHsBOH1UYvElfXdtzar74ygBlLyp3Eq2FWZyi5LgN5MAlUQcDUUvAqLp14F0maHx8fLwqsUlOIAOT9aqPMkiohz3GdEtUKxVcul9s/MjLy+7/4i7+oTTQkbmVzD8jjylkiqhzv4cuu1LMKI1ZnlBFWwuw3EqnS0Lscr+yCs8vF4PN5bJ42RUR/EjmcidPh4GwAZ8HF2VDB3/6D2ad7hJhEGfcu6/zzDz6vTir7eIu2m8IL3YUCqrkDp5FXCwbGPG8aM8wx84XZ1DyycAozFGvTLwDoaKSdkXPJzTBaY2v66Fm4OjMSPftvasXGz3ZevXC6GmbP3nZ36qLBhnjztJYSSJOAqhahlIuYPXu2pH9MimSF0a2I8JIiztWO0QERWqGwKhfZWrNmzaFq7bR5v2/ikzOPYHiZhuMVBp14GDNEWJUKAYmwehnA8/PmHf3du049eHjpWfvdpWe/MWdm95iIo7NQpUjyphQ19nq/HexFF14IF1bdeMuV37gnd8E0SeTvjOy57Z/qypuu1iGs6j8KKKu6wwpj9JfRjRMwGyOR/LLpFgB4OVCR/LL4Cs0JsdaQB/T9Q+4PUL6G2b8WoPFNKDwFjVcwA6+oPNo2N8MKh6IRUwhkUUBV2835fL7j1FNPLeZjlUuMD4pfVvuAda/Mg6ww1FoXc7Oiwkv+vvHGG99SMs2fsi2PS2d0d85evmDBkUuU4144NpZbNnK067Th4a75Wpd++N9xxw3j5BMP46QTD+P4BUOHTlgw/JuFCw/tmNE99jwU9kLhxahIqoQkLGMga89cpaC09hTdB/Xv9v3s79uojEEUFAVUJbfh+40ioP8KMzEjSPifEGSzoGUlYGzlpQiyyZE0SfyX1XIXA+hIWMNMph5f9QQV8Erw+1Uo/BYuXlPr8Wqj2sjzkEA1BNpZQFXDR/bRWqt77733hHhEK/Z/OLVY7apZyRt9MyqsolOJ0Rpba9askVSGpm/6FpyJcchK46UA3gOFc6FxZjDtNsmeQsHBW2/PwVtvz8W+N+YP7d8//+hb78ztHBrqnhPom7j9Ih7lPijJ6950oILeNRujO/8P/Me09RXX4qqboPQdm1cvVr9dMkfJcyc/8uR+96wXDz2Ux0NX1wuKEah6CfJ4EqhAQH8NzwGYtpYOFO6BhuRJSaKm/Ij4mm6Tm+rvghuLiKkJkdWBV3AIvzW64pG93nYEKKAa2+Xf+c535hYKhVL1s+LJ8VIEtZpNhIZErov1s8LIVlR8FQqFfV/60pcSraytMydJ8sYmptrKRJK+hcu7D6DzHAXtJbDDmw7U8lum9ErNBEh7X5Mcq3BloAO1s4Cuneuw8UgeV1wDqA3lpl41sH0dHjq/GrDl9qGAqocejyWBKgjom3ANHGzwqm+U3rarOzBpIOs8jscolqDgJVKe7okrVRRXIrTKPScregWp8CxRK19chREtThNW0WvcJU6AAqo1PrFhw4auwcFBWXXo1dSaJrolKxSrTTkQATVp6tDB+BtLju4ZPW3o2a6TRn8zZ974Wyd2u0ffVWVO0j5vis3Fi95vEUwu9mIUL6h/9Kqf17ytxSelStU5GoVleiJxXXKtRFiVzH3VwGsKWDD9F1Hl5vGjanmVtJ8CquZu5YEkUD0B/TXcBOAOPw9VO17lfGjJfdqk7kTiULJeiy6M4gxPVIXiysXpUMUoltz4KuViSPh7srhygv8dvIpOvK7y3pM7uJEAH4RtuQ/k83nn1FNPPSlSN8sTXRHBtUihsHju2IFT5o2/2T1//C3MH3sT88begPw9d/xtOLr8ouNjuVlHh515B4/l5uw75sz+7VFn9t7hznnbX5lx9i+3HzjhlWZXib8HN3Tuw+vnAI6sCIxGrGTlXqV7n/SmlL65OI+HttXatRRQtZLjcSSQkIAGnNFv9T6oVce1uaMHD3Qc2nOduh1Gaul4hVu/DllddLoXxcKkCJb/v184dLrNnyYslYvFacKEvZ/+3RmBSkcf1jPdNurMGjncceKxgc6F6kDn4u6BrsUzBjtOxqHOhRhX02oSmU4rlnmIJsWHKxJlGvHo0aP7/vqv/7quiFQ1vXAbrlyugZ9pPwpVbqOAYh2oatyJ+9hCwKYPIX0zFkyaHpwcwRKRJVMClb5kyU1TpgenThMqvKrugDywlFsGCNjkuxnAWVcT6hFJ8nBnbzVbuPxffmu8WGq67YEHHpgxMjJyipRzyOVy0arw8UfzSJmHaqvES/mG/eFzDmMJ8fsKhcJ+13X3/fmf//nBeiDlcWWF3FNO4bGQZj0exmObTiBNH0LeNKFEr8a9qcEwahUmuUsESx75UClUXnqasIBXIVEsThM23QdrvWCafLfWNtp0XMNFktRJGsHeenOSSjGSKvGHDx9e6LpufNowXjVecriqLaYsxTYnPfcwXu5BhNZbb731Zr7EQ9//4SNf/sbwz175G+jSFSA6F80Z+fr+f2EdKJucnraQwHQEsvQhNGmaUPKw/AhWPOE9+TShJL5LojunCa0aTFnyXVvA1i2SECRsR4tJGhJJjWL2T//0Tyfkcrnosw/LJcZXWokcmiSJW7JgRlYfRgXX9Yd//OIph3+424+ju94dC1AKM1YsxIIv9rpr1qxhEnmjOpbnIQHTBNrtQ0jncRxGgpWEobiaKNUQriasfprQxasIE92DlYWcJjTttf752813G0W1HUVSI9h9//vfnz08PHxKuanDSIK8lHkofw9xgcOb9mD0hQOeiJrz8bPQfZ5kJ/hJ5GvWrGESeSM6jOcgAdME+CE0mbC+AZ04GWfADVYP6ikRLFlNWCnk708TSuQqXFUoIovThA11Z/pueZx1iCSZX5I6SVJle6IMgOQoWR5Jaqhz1Xmye+65R76MRWtqLVJKfQX+w9zLbRRQTCKv0/N4eFMJ8EMoGW4v6H4TFiMXmx6cnPBe6YGwsprw9WKieyi2OE2YqDPa3XfrFEm/92ojUSQl8rl6dr777rufU0pNV8CYU3gUUPW4GI9tNoF2/xAywbs4TdgRFB6dmvAuRUdrmyYMSjhwmrA9pvAaLpL8YpIvmkjcNjGWsnTO++677xrXdctWIgewfc2aNaxEnqVOZ1uyTYACqvn9600THh/kYfn5VxMJ7349LFlNmHyaMJrs3garCbPiuw0QSf5DbcPEbYqk5g/qKq94zz33BAWMvQPCMgsFrfWmG2+8MXEB4/hlK30rq9LM5u7Ghwk3lzev1jgCWfkQahyR1p+pOE3YGYlgTU14TzZNGH1sTkZWE6bJd42IpJnYq/KQpfXcUkRAa+1s3LjxQaXUtWNjYwcGBwevu/HGGxtSwJgCKkWOQFPTTyBNH0Lpp924FuivYv6kPKywZEMY0QJkKXal+6lfdDSMXIWrCVMyTWib7zZEJEXLAEgxSYqkxg0ai85kyncrDXiLEEyYwgiUld1Co6ogYGogV3Fp7mKQQHGaMHxkztQIVnXThKUemxMmu7d4mrAVvlunSHrdS9ymSDLo+ek4tSnfpYBKR//TyowQMDWQM4Ins83wpgn/Fou8QqNS3d3BEkjJhokIlvw9vwKAyasJo9OE8vcRvKzuwjETEOU5jkf/r94HVU6e4zhwoOOd3depOxvzHMeGiySpuN2FFzndZsIT0nlOU/ddCqh0+gOtTikBUwM5pThodoSA/gpmI4f3eM8nFKEVlmoQoeWvLKxtmjBSfLSW1YT6awgSceXjQjsaCkrrAhxsUv8FVSXiNkAk7Z1UBoAiiWMnAQFT910KqASdwF1JoF4CpgZyvXbxePsJBEVHl3jPJpQI1tQ8LJkm7K7QkiFEpwnDfKwy04T6a7gGGhtEM5U573Z1B7yl4EZE0mHsNRVVs7/HaWGjCJi671JANaqHeB4SqIKAqYFcxaW5SxsQ0DfhFORwGjTOiE0ThtOFlVYTCiWp6P4ygN8B+BgA77kXZTappP0TaJwJhbMrIJacpBe8SJLGS1B4Hi5eVuvxXBt0DZvYQgKm7rsUUC3sVF66/QiYGsjtR5ItroWAN03YhTMBnArgPdCQR+X4vxXeHTwOo5ZTh8eI6PKn2yiS6uHIYxtIwNR9lwKqgZ3EU5FAJQKmBnKl6/J9EqiWgL4ZZwFFQfUtAHOmOXYcGjfBwU/Vf8GOaq/B/UigmQRM3XcpoJrZi7xW2xMwNZDbHiwBGCGgv+ZNr037PDF1B3JGLs6TkkCDCJi671JANaiDeBoSqIaAqYFczbW5DwkkJaBvwjVwqksiT3pu7k8CzSJg6r5LAdWsHuR1SECyc1999SoA/w7goSVLlsjf3EjAagIlyxhAF6CxSd1ZXRkDqxtI4zJPwNR9lwIq867DBtpEwNRAtqmNtCV7BKSQ5ui3eh/USgppHjzQcWjPder2xhTSzB4ttsg2AqbuuxRQtvU07ck0AVMDOdPQ2DgrCNB3regGGlEDAVO+SwFVQ2fwEBKolYCpgVyrPTyOBKolQN+tlhT3s42AKd+lgLKtp2lPpgmYGsiZhsbGWUGAvmtFN9CIGgiY8t3UCSiZi3+2t/dBdHRcO37w4CHs2fPpHnAuvgaf4iEtIGBqILegKbxkmxGg77ZZh2eouaZ8N1UCqh+4SQN3QClAayf4XQCwqRdcDZIhf89sU0wN5MwCY8OsIUDftaYraEhCAqZ8NzUCaitwjQI2AFMfaikPY3KA7T3wH2rJjQRsJWBqINvaXtqVHQL03ez0Zbu1xJTvpkZA9WH6irgKcHvAirjtNjDS1l5TAzltHGhv+gjQd9PXZ7TYJ2DKd9MkoPYBWDSNQ4wCuLgX2EanIQFbCZgayLa2l3ZlhwB9Nzt92W4tMeW7aRJQv6/iSeFPaOC/F4BNHwDeaDcnYXvtJ2BqINvfclqYdgL03bT3YPvab8p30ySgKj3UMuodkhb1awAPO8AjFwDPyBRf+7oPW24LAVMD2Zb20Y7sEqDvZrdvs94yU76bGgE1XRJ50PkvaOD7DvBxDXzAzysvbm9rv9TBI93Aj1cAB7PuMGyfnQRMDWQ7W0urskSAvpul3myvtpjy3dQIKOnueBkDrRSU1lPKGDwFHN8F/AmAT8D/fXzEXWT/pyU6pYCHe4Bn28uV2NpWEjA1kFvZJl67PQjQd9ujn7PYSlO+myoBJR07qZDmgQOHCi+88OkLpymkKftvBT6ggE8o4OOYWurgdxp4RKJTCvhpLzCcRQdim+wgYGog29E6WpFlAvTdLPdutttmyndTJ6Ckm0MYAwMDm1esWLE6Sdf3AYsVcIX2xdQfApgTOf4YgC0ipgrAjy4CXk5ybu5LApUImBrIla7L90mgXgL03XoJ8vhWETDlu20noKId2Ad0auASmeoLolNLYx28VwMPB9N9W3qBsVY5AK+bDQKmBnI26LAVNhOg79rcO7RtOgKmfLetBVQc+DPAu3PAVfCjUyKsuiP7HAHwPxXwiPYfHSN1qbiRQCICpgZyIiO4MwnUQIC+WwM0HmIFAVO+SwFVpnv7gFnan+ILo1Pviu36a8mdkgjVKuBplkmwYpxYb4SpgWx9w2lg6gnQd1PfhW3bAFO+SwFVpUv1Ayu0v6pPolMXY/JjYw7AT2R/uAt4lGUSqoTahruZGshtiJJNbjIB+m6TgfNyDSNgynfrElA9PT13AjgNwBf6+/uLq9d6e3uv11p/J2y94ziXbt26VZKzi1tsn1e01pdv27bt+WqI1ZNEXs35K+3zLLDgGPDHQXRKyiScGDnGVcDTbhCdutAv6MmNBDwCpgYy8ZKAaQL0XdOEeX5TBEz5bs0CatWqVZe4rrsZwINRARW8/r1QEIX7RUVUIJ5uAHBFf3//2/H/K0FstYCK2idlErYBF0aiUxcAiHJ9HcCjEp3qBH76fmCoUvv4fnYJmBrI2SXGltlCgL5rS0/QjqQETPluTQKqp6dHIi6bAFwUFVA9PT2zANwH4LX+/v6bw0YGkSrIa+GxSql7+/r67pd9wuOUUo+Fr00HyCYBFbfzaWBhzp/qk9ypjwGYG9lnVAFPipgaBx65CHghqSNw/3QTMDWQ002F1qeBAH03Db1EG0sRMOW7tQoomboLt+IUXjUCauXKlecqpb6rtf5cdMouiEJdFp8OnA5GLXWgmuleUiZBAR+ORKfeG7v+iyKmpO7UDGDzecBoM+3jtZpPwNRAbn5LeMV2I0Dfbbcez057TfluYgEVnaJTSn02ngNVaQoveH99OH0XdlGSaTybI1DTudw24PQCcGUQnboUwIzI/kMKeEwElQYeYpmE7AzeaEtMDeRs0mKrbCJA37WpN2hLEgKmfDeRgIpPtZVLIg+iTJL3czqASQni7Sygoh3+FDCzG7gsEp1aEnMIeUafF53qAZ5imYQkw8XefU0NZHtbTMuyQoC+m5WebL92mPLdRAIqPs1WSkAFr0l0xUsQD8WUUuo2yW+qJKDWr19/19KlS3/Qbl08vmcPRh9/HMcefxxj/f3A+HgRgZo/H92XXoqu1avR9dGPwjnuuHbDw/aSAAmQAAmQgFUEqhZQpXKX4gIqFEuO43w2WrYgOj3nOM5y13XLTuG1q4CKeoU+fBijW7bg2GOPeb/dt9+eeNtx0Hn++Z6Q6r7sMnQsX26VQ9EYEiABEiABEmgHAlULqHhtpxgcb5pOXiuVIB7Niyq3TxaTyBvhQBpQfcCqoICnrOzriZVJkEfKPCKPmOkG/uM8QB45w81SAqZCyZY2l2ZliAB9N0Od2WZNMeW7VQuoUryrjUBFp+2C82zKahkD0365DThJ8qaC3CkpkzA/cs0xDTwZPK9PHjGzx7Q9PH8yAqYGcjIruDcJJCdA303OjEfYQcCU7zZUQAmqSjlQsk8Qbbo1LLaZZAWeHJ/WVXiNdqUngI45wIckOqX82lPLYtd4KYhOPdwNPMEyCY3ugeTnMzWQk1vCI0ggGQH6bjJe3NsOAlLs+tne3gfR0XGtHhg4UNi9+7oe/9FrdW8NF1ARgVR8lItS6vPxAplpfpRL3dQNneCXwGlOUCYBwGoAMyOXGtbAYxKd6gAeOh+QCuncmkyAH0JNBs7LNYwAfbdhKHmiJhHoB27SwB1QCtDaCX4XpBB4L3B1vWbUJaDqvXitxzMCVZncXqB7AJDCpGF06ozYUc+F0amXgKc+BYhTcTNMgB9ChgHz9MYI0HeNoeWJDRDYClyjgA2xnGHvShqAA2zvAc6v59IUUPXQS9Gx/cC5Qd6UTPX9AYDOiPkDGviJ1J1SwKO9QGTZX4oamQJT+SGUgk6iiSUJ0HfpGGki0AdIkOC8cjZLbcUeIFdPmyig6qGX0mOfBublgD8KolOyenJRpCkugK2BmHpkJbBNgp8pbap1ZvNDyLouoUFVEqDvVgmKu1lBoA+QFerRz7a4XfLotIt7gW21GkwBVSu5jBwnZRK2ASsj0aleP7pZ3PZrQKrKPzwT+AnLJNTX8fwQqo8fj24dAfpu69jzypUJ7ADmjAAfcYBLNHAJgIsqHEUBtWLFCkmW5tYgAn3AiRr4eBCd+mMA0bLnYwB+HkaneoDnG3TZtjkNP4Tapqsz11D6bua6NNUN6gPma+BSBXwEvmCSfKaqp+Q4hTcwsJkCytwY2ADkzgQ+GIlOxeeTX1bAwy7wyHHA42cDx8xZk40z80MoG/3Yjq2g77Zjr9vT5qeA4zuB1coXS/LzvliCuKSa7NTAFuX/zNGAVAMoOdOmmEROAdVM9/41cOo4cKVEqJS/wm9W5PojAB6X6JQLbLoQeK2ZtqXlWvwQSktP0c44AfoufaKZBIKi0R8NpuNEMMXrHEq+7vZQMHUBW1YAB6M2xssYaKWgtGYZAwD/PsAIVDP9edK1dgBdx4DVkejUe2LG7JToVAF4ZAj4xWpg4unILbO69Rfmh1Dr+4AW1EaAvlsbNx5VHYFfAotywB8Ggkmm5ZbGjpTPEEn4lqdtbBkBtnwIOFzp7JMKaR48eGB0z57rLrShkGYlw029zzpQpsjWft6twDlSDT2ITonzTyqTAOA/pO6URKjauUwCP4Rq9zEe2VoC9N3W8s/a1Z8B3t0xkfAtEaZ3x9o4poCtYYRJAz/rBYZr4WDKd7kKr5be4DHTEpDVEMeAjwXRKUlIXxw5QCugL0hEf/gCoL+dyiSYGsh0SRIwTYC+a5pwts//DLA0B3xEIkxBHtNpsRYfVcAzoWAaBJ5aDRxtBBVTvksB1Yje4TmmJbAVuCASnZKlpdEyCW8AeFT7033/8QFgMMs4TQ3kLDNj2+wgQN+1ox/SYsU2YJkbRJiClXLRL9LSjGEFPKWBJx1gSxfwtKnntZryXQqotHhjRuyUlRTdwOVBdErKJBwfaZrMcf9cntcn+VMrgV0ZaXaxGaYGctY4sT32EaDv2tcntlgU1BN8Xxhd0n5pgZNi9h3WwC8kf0kE0yFga7NyY035LgWULR7YhnZIcl8fcLFEp6TuFID3xzD8VvKmJDo1BjzxQUBW+qV6MzWQUw2FxqeCAH03Fd3UFCPl3r0NuCAimD4MYEHs4vKIsJ+JYHKBJ1f56Rqycq7pmynfpYBqelfyguUI9AGLFXBFEJ36QwCzI/uKeHoiKJPwUFrLJJgayPQqEjBNgL5rmrC955eagO8BeiP5Sx8CMC9msTxD9WfwBdOWVcB2W/JbTfkuBZS9PtvWlvUBnUGV2TA6dXYMiEzvedGpI8DPmxUKrrdTTA3keu3i8SRQiQB9txKh7Lwv9195FIrkLgVlBeQB9NEvtNLY/VJSIBRMFwI7bSVgyncpoGztcdo1icCvgLPdoExCUIW2K7LDIQA/lbypIHfqLVvxmRrItraXdmWHAH03O30Zb8leoHsAuDjyHLkPAJgZ2+93IpYiU3J70kLElO9SQKXFA2hnkcB2YPYo8IeR3KlTI3i0Bvplqk8iVL3AVlvCyGKjqYFM9yAB0wTou6YJN+/8TwAz5gAfijwW5UIA3TELXg6LVgZTcr9pnoWNvZIp36WAamw/8WwtILANeL/kTQUPQZZvTtEHSr4J4McSmdLAT3oBiVa1bDM1kFvWIF64bQjQd9Pb1VKbbwT4sAgmWSGngN5YsWNp3N4wwqSAx1cCv09viydbbsp3KaCy4iFsh0fgWWDBMeBPgujUnwA4IYJmXANPhdGpVcCOZmMzNZCb3Q5er/0I0HfT0+dPA/M6gxpMQeL3BbEvltIYySPdInWYcsBjKwFrUx/qJW/Kdymg6u0ZHm8tAVlq+yvgokh0Sm4i0e3VoCL6I8eAx5pRJsHUQLa2E2hYZgjQd+3tSvniOAZcGnnw7opYwWIN4LlAMG0JysIcsLdFjbXMlO9SQDW2n3g2iwk8DSzMAVcE0SkpkzA3Yq48RuAJF3gkBzy0EnjFRFNMDWQTtvKcJDDp28arr14lD3EH8NCSJUvkb24tIvAMcEIHcFlEMC0DEP08LwD4dSiYJPG71ekLLULlXdbUfZcCqpW9ymu3jIAs03X8Jbph7tQ5MWN2B1N9koz+815grBHGmhrIjbCN5yCB6QjQd1vnH78EFjnARyN1mOL3K3mKgzxj1JuSmwk8eR5wpHUW23VlU75LAWVXP9OaFhGQJ4NLdAp+VfRLYytSBhXwU4lOFYCHPwDI8/tq2kwN5JqM4UEkkIAAfTcBrDp3/RVwRmHyc+TOjJ1yFMAvg5ICMiX382akINTZrJYdbsp3KaBa1qW8sK0E+oBZCrhMxFSwsi/61HDJJdgmJRIkQtXj38Tktao2UwO5qotzJxKogwB9tw54FQ7tB86SB+9G6jAtiR0iT2J4OhRMxwH/eTZwzJxF2TqzKd+lgMqWn7A1Bgj0Ae8LntUn0akPxlazvKWAH4uY0sCPp8szkKT2Z3t7H0RHx7V6YOBAYffu63r8Y7mRgPUETH0IWd9wAwb2Ae+NTMddAuCU2GWGAPxCpuNENAF4plFpBAaaY/0pTfkuBZT1XU8DbSLQB8xXgJRHkOiU/I4+cVwSN6VMghed6vVXvXhbP3CTBu6AkniVdoLfsv+mXuBqm9pIW0igFAFTH0JZp60B1Q+cFxFMHwFweNv79gAAGcVJREFUcqzdg5JrqYNK378B+j4FyP2BWwMImPJdCqgGdA5P0Z4EghujVPD9eJA7tTK2EuY15T+vbwDATbH3PGgy9+cA23uA89uTIludFgKmPoTS0v5q7ZRIcx/w/sh03Idj9ejkVFJC4GehYOoBfq0At9prcL9kBEz5LgVUsn7g3iRQlsA24CQdJKJr4GMlnlZe8li5cfZMrp5OyiRgHQFTH0LWNTShQRuA3LuBnkAwSXRJBNP82Glkqv/JUDCtBJ5LkjuZ0CTuHiNgyncpoOhqJGCIQL+/7FiiU38JoGOay8g3z//mF1L3nnC+L/xp59othrqFp62RgKkPoRrNaelhff5z5KQMiqzY/VCJB+9KVW/JXXoSwObodH5LDW/Ti5vyXQqoNnUoNrt5BPr8Z0otrvGKwxFBVRRXKiKy5O8LgLf5jbZGwjysKgKmPoSqungLd9oLdB8GLpJVckEe08UAZsWDHOEKuQ7gyQv858pxs4SAKd+lgLKkg2lGdgn0+cnk503TQkmFulUDiwKhtVj5gkv+n1ElGSmk94aOCKtoJEsiW/KeA+znap4qiXK3SQRMfQjZhvkJYMZ84A8igumiWF04MfmlcIVcDthyAfBb29pBeyYImPJdCih6GQkYJrAVuEYBG0olkcul1TRJ5MEzrorCSvvCKvwpvl4i56Jcq0SsvRMTVzJluD8a1dLA73sBiX5xIwGPgKkPoVbjDeq+fThcJaeBVQA6Y3btCfOXXODxC/2pdm4pIWDKdymgUuIANDPdBOJlDLRSUFo3rIzBU8DMztLCyhNbkYiWlF1wqqR5WISWCCs3lpslr0tEaxzY90F/RRG3jBMw9SHUbGw/B+bOBC5xgY8oQGowyerZaI6ifMnYGQqmAvD4Rf6XDm4pJWDKdymgUuoQNDt9BOKFNEd3777uwiYX0pQVQ2cBC6ORrOjUYSy61VUlZXmsxKTk92iESwXRrReBN1jbpkqiFu5m6kPIdFOldhuA1ZE6TO+PfYmQRRyygGOL5DF1AptXAAdN28XzN4+AKd+lgGpeH/JKJJCqaZCngOM7JqJXxalDJ8jVioiwuVV2rXxQyeokL6oViqwwuiURLfkZBvatBo5WeU7u1iQCpj6EGm3+M8AJDrA6UodJ8g+jn3UFBWwLI0xjwJMfAKSQJbeMEjDluxRQGXUYNstOAqYGcitbG+SQnFImkhUmw8vvE8vlgZWwX4qPerlZJfK1WOahBR1uq+9uB04eBS6LCKb3xvCMKWBrIJikFtOTzO9rgQO18JKmfJcCqoWdyku3HwFTAzkNJJ8AOmYCi5wgqhVGsiLThouDqNbCEkm85ZooD1mdlAAfjWxJRMsF9l0EvMkyD/V5iS2+uw04pQBcFuQvSQ7TWbGWHdPAMzId5wBbDgG/YESzvr5P+9GmfJcCKu2eQftTRcDUQE4VhArGBo/IOSEqrIK/o6sOwynF2VW2XRL234iXdohHt2YA+88DJKeLW4xAq3y3DzgzyF+SKt8imM6ImTasgf8MBVMX8DT7kO4bJWDKdymg6Gck0EQCpgZyE5tg1aVkRdVsYJFErmIlHuT/qOASQVbt5pV5kOT3uMCS3C35GQL2fwiQVYptszXLd7cC50Sm40QwnRqDfFgDv5BHo7jAliHgl6sBqYPGjQRKEjDluxRQdDgSaCIBUwO5iU1I5aX6/Lo+XtRKhFVQ1iFaUyvM1ZLpw+keuxNt/1Cp/CyZNoyKrx7gnSxMH5ry3V8Cy0UwBdEl+S19EN0kH+7nskpOBNNvgW1czZnKYdgyo035LgVUy7qUF25HAqYGcjuyNNFmmT58FjipEIloTVPmIf44j3ImjUWT4eORLYloOcC+g8AbNkdSGuG7wncr8P6IYJIH78rigugmEUB5hpwnmFYB27MgQE34K89ZHYFG+G6pK1FAVcefe5FAQwiYGsgNMY4nSUTgaWBeLlIZPoxqhYIrEuVaUOWJpYCjlHmYMnUYfUTPmF+8VJLnm7bFa5gVdu++rqeKGmZy3K+AlZHHoohgOi5muOSmSQ0mb0puFbCjaQ3jhdqCgKn7LgVUW7gPG2kLAVMD2Zb20Y6pBORhtEeAxe7U+lnxR/KcDCBXJUOpW1Qs5xD+HRYtlf87gH2NKAgZr6IPJfGg0lX0ZaXlfGBVWOVbAx8CEK8T9npYtDIQTHuqbDN3I4GaCJi671JA1dQdPIgEaiNgaiDXZg2PsomARGu2AidHIldTVh3W8JDpY+Fjd6KJ8dGIlvy9yi/zIIVOJ23TPcdRwmUKeE4BX4o8R+5iAPGVkfKgXa/Kd1CD6SWbuNOW7BMwdd+lgMq+77CFFhEwNZAtaiJNaQIBecj0eJAQD+CUMDm+ROmHeQnM8co8hFXi5YHSCrhe++dPsj0fTMdtzgFPrgR+n+Rg7ksCjSZg6r5LAdXonuL5SGAaAqYGMqGTQCkCTwAzZgWFS+MrD6WQaaT0Q5KHTE+6lAZeVsBPpNJ3F/D4+4E32RskYBMBU/ddCiibepm2ZJ6AqYGceXBsoFEC0YdMx1Yd3gxgutWGUnT04l5gm1EDeXISqIOAqfsuBVQdncJDSSApAVMDOakd3J8EqiHQBzwHQB7GW3KTvKme6hPfq7kk9yGBhhMwdd+lgGp4V/GEJFCegKmBTOYkYILAdEnkcj0FbO8BzjdxbZ6TBBpFwNR9lwKqUT3E85BAFQRMDeQqLs1dSKAmAvEyBlopqDJlDGq6AA8iAcMETN13KaAMdxxPTwJRAqYGMimTgEkC8UKao7t3X3dhFYU0TdrEc5NAtQRM3XcpoKrtAe5HAg0gYGogN8A0noIEpiVA36WDpJWAKd+tS0D19PTcCeA0AF/o7+8fDuGuWrXqEtd1N4f/K6U+39fXd3/4/8qVK89VSj0K4PRohziOc+nWrVu3VOqkEMbAwMDmFStWrK60P98nAVsImBrItrSPdmSXAH03u32b9ZaZ8t2aBVREJD0YFVDh66EYCsWSUuq2UEQF+6wHcEV/f//bSTuPAiopMe5vCwFTA9mW9tGO7BKg72a3b7PeMlO+W5OA6unpkadnbwJwEYCigOrp6ZF6IfcppR6LRpx6e3uv11pfFgqt+P9JO48CKikx7m8LAVMD2Zb20Y7sEqDvZrdvs94yU75bq4CSqbtwK07hBdGm72qtP7dt27bny3WKTP0ppV6IiqwkHUgBlYQW97WJgKmBbFMbaUs2CdB3s9mv7dAqU76bWEAF02/f01pfrpT6bDQHKjI19zkA3w0iVIjmQMWiV8W+qzb/SQ6ggGoHl89mG00N5GzSYqtsIkDftak3aEsSAqZ8N5GAik/RxZPIg6m57wB4JsxviudARRLI/7W/v18eE4B43lQlMBRQlQjxfVsJmBrItraXdmWHAH03O33Zbi0x5buJBFQ8d6mMgLpVolPRKbzguBumSxoPz3X33Xf/cOHChRvbrYPZXhIgARIgARIggfQQqFpAlcpvKiOgpgil6LRfudyoUGStX7/+rqVLl/4gPQhpKQmQAAmQAAmQQLsRqFpARabnSjF6RaJOuVzuZNd1p5QnSCKgqiltwCm8dnPT7LTXVCg5O4TYElsJ0Hdt7RnaVYmAKd+tWkCVMjAegQoTxB3H+Wq0IGZ0Cs9xnOWu63pJ6NFoVHAuhHlR0wGhgKrkLnzfVgKmBrKt7aVd2SFA381OX7ZbS0z5bkMFlHRKPN8pTBAPV+KFiehBB3oVzINjpuROletkCqh2c//stNfUQM4OIbbEVgL0XVt7hnZVImDKdxsuoKQh8Ue5xEsURETUZ4KGe1OA09WOigKigKrkLnzfVgKmBrKt7aVd2SFA381OX7ZbS0z5bl0CqlWdQAHVKvK8br0ETA3keu3i8SRQiQB9txIhvm8rAVO+SwFla4/TrkwSMDWQMwmLjbKKAH3Xqu6gMQkImPJdCqgEncBdSaBeAqYGcr128XgSqESAvluJEN+3lYAp36WAsrXHaVcmCZgayJmExUZZRYC+a1V30JgEBEz5LgVUgk7griRQLwFTA7leu3g8CVQiQN+tRIjv20rAlO9SQNna47QrkwRMDeRMwmKjrCJA37WqO2hMAgKmfJcCKkEncFcSqJeAqYFcr108ngQqEaDvViLE920lYMp3KaBs7XHalUkCpgZyJmGxUVYRoO9a1R00JgEBU75LAZWgE7grCdRLwNRArtcuHk8ClQjQdysR4vu2EjDluxRQtvY47cokAVMDOZOw2CirCNB3reoOGpOAgCnfpYBK0AnclQTqJWBqINdrF48ngUoE6LuVCPF9WwmY8l0KKFt7nHZlkoCpgZxJWGyUVQTou1Z1B41JQMCU71JAJegE7koC9RIwNZDrtYvHk0AlAvTdSoT4vq0ETPkuBZStPU67MknA1EDOJCw2yioC9F2ruoPGJCBgyncpoBJ0AnclgXoJmBrI9drF40mgEgH6biVCfN9WAqZ8lwLK1h6nXZkkYGogZxIWG2UVAfquVd1BYxIQMOW7FFAJOoG7kkC9BEwN5Hrt4vEkUIkAfbcSIb5vKwFTvksBZWuP065MEjA1kDMJi42yigB916ruoDEJCJjyXQqoBJ3AXUmgXgKmBnK9dvF4EqhEgL5biRDft5WAKd+lgLK1x2lXJgmYGsiZhMVGWUWAvmtVd9CYBARM+S4FVIJO4K4kUC8BUwO5Xrt4PAlUIkDfrUSI79tKwJTvUkDZ2uO0K5META3kTMJio6wiQN+1qjtoTAICpnyXAipBJ3BXEqiXgKmBXK9dPJ4EKhGg71YixPdtJWDKdymgbO1x2pVJAqYGciZhsVFWEaDvWtUdNCYBAVO+SwGVoBO4KwnUS8DUQK7XLh5PApUI0HcrEeL7thIw5bsUULb2OO3KJAFTAzmTsNgoqwjQd63qDhqTgIAp36WAStAJ3JUE6iVgaiDXaxePJ4FKBOi7lQjxfVsJmPJdCihbe5x2ZZKAqYGcSVhslFUE6LtWdQeNSUDAlO9SQCXoBO5KAvUSMDWQ67WLx5NAJQL03UqE+L6tBEz5LgWUrT1OuzJJwNRAziQsNsoqAvRdq7qDxiQgYMp3KaASdAJ3JYF6CZgayPXaxeNJoBIB+m4lQnzfVgKmfJcCytYep12ZJGBqIGcSFhtlFQH6rlXdQWMSEDDluxRQCTqBu5JAvQRMDeR67eLxJFCJAH23EiG+bysBU75LAWVrj9OuTBIwNZAzCYuNsooAfdeq7qAxCQiY8l0KqASdwF1JoF4CpgZyvXbxeBKoRIC+W4kQ37eVgCnfpYCytcdpVyYJmBrImYTFRllFgL5rVXfQmAQETPkuBVSCTuCuJFAvAVMDuV67eDwJVCJA361EiO/bSsCU71JA2drjtCuTBEwN5EzCYqOsIkDftao7aEwCAqZ8lwIqQSdwVxKol4CpgVyvXTyeBCoRoO9WIsT3bSVgyncpoGztcdqVSQKmBnImYbFRVhGg71rVHTQmAQFTvksBlaATuCsJ1EvA1ECu1y4eTwKVCNB3KxHi+7YSMOW7FFC29jjtyiQBUwM5k7DYKKsI0Het6g4ak4CAKd+lgErQCdyVBOolYGog12sXjyeBSgTou5UI8X1bCZjyXQooW3ucdmWSgKmBnElYbJRVBOi7VnUHjUlAwJTvUkAl6ATuSgL1EjA1kOu1i8eTQCUC9N1KhPi+rQRM+S4FlK09TrsyScDUQM4kLDbKKgL0Xau6g8YkIGDKdymgEnQCdyWBegmYGsj12sXjSaASAfpuJUJ831YCpnyXAsrWHqddmSRgaiBnEhYbZRUB+q5V3UFjEhAw5bsUUAk6gbuSQL0ETA3keu3i8SRQiQB9txIhvm8rAVO+SwFla4/TrkwSMDWQMwmLjbKKAH3Xqu6gMQkImPJdCqgEncBdSaBeAqYGcr128XgSqESAvluJEN+3lYAp361LQPX09NwJ4DQAX+jv7x8WeD09PScC2ATgoihMpdTn+/r67g9f6+3tvV5r/Z3g/1e01pdv27bt+Wo6IIQxMDCwecWKFaurOYb7kIANBEwNZBvaRhuyTYC+m+3+zXLrTPluzQJq1apVl7iuuxnAg1EBtXLlynOVUt/VWn+unCAKxNMNAK7o7+9/O/5/pY6kgKpEiO/bSsDUQLa1vbQrOwTou9npy3ZriSnfrUlAxaJMkwRUIKzWh+Io3lHhsUqpe8OIVE9PzywA9ymlHotGqcp1MgVUu7l/dtpraiBnhxBbYisB+q6tPUO7KhEw5bu1CiiZugu3SVN4QTRpaX9//82lGlUuQhUcd1k0mkUBVckt+H7aCJgayGnjQHvTR4C+m74+o8U+AVO+m1hABRGm70nOklLqs9EcqDCSBOAz0Y6L5j+Vi1AlmcZjBIrDIq0ETA3ktPKg3ekhQN9NT1/R0skETPluIgEVn2qLJ5FHpvZeCiNJQcTpUaXUbTI9RwFF125nAqYGcjszZdubQ4C+2xzOvErjCZjy3UQCKj7NVmoVXqmmR6NLjuMsd113So5UuM/69evvWrp06Q8aj5BnJAESIAESIAESIIHGEKhaQJXKXapWQEWn/XK53MkUUI3pPJ6FBEiABEiABEigNQSqFlCxuk1xa6et4xQVUHJgqTIHSZLIg4ufAGAxgB2tQcerkkByAqZCyckt4REkkIwAfTcZL+5tDwFTvlu1gCqFIh6BCvOdHMf57NatW7eEx0TFEQApWbCpnjIGFFD2OCYtSUbA1EBOZgX3JoHkBOi7yZnxCDsImPLdhgooQRWIqkvDOlBhwU3HcS4NRVUgqG4Nq48nWYEX6Q5GoOzwTVqRgICpgZzABO5KAjURoO/WhI0HWUDAlO82XEBFRNRXQ25R8RSLStX0KBdGoCzwSJpQEwFTA7kmY3gQCSQgQN9NAIu7WkXAlO/WJaBaTIgRqBZ3AC+fnICpgZzcEh5BAskI0HeT8eLe9hAw5bsUUPb0MS1pAwKmBnIboGMTW0yAvtviDuDlayZgyncpoGruEh5IAskJmBrIyS3hESSQjAB9Nxkv7m0PAVO+SwFlTx/TkjYgYGogtwE6NrHFBOi7Le4AXr5mAqZ8lwKq5i7hgSSQnICpgZzcEh5BAskI0HeT8eLe9hAw5btpFlD29A4tIQESIAESIAESaCsCFFBt1d1sLAmQAAmQAAmQQCMItExA9fT0SEXy+wB8JmxIrfWiYo+ZmfJYmRLXeiYs9NkIiDxHexFosu+eKJX7AVwUUF7f399/c3sRZ2sbRaCRvhvaFBRLvgHAF/r7+4djr2+O2P5gfJ9GtYvnyT6BZvpumUfXTdENLRFQERDS696gm6ZiuQzMK/r7+98uVbE8/lr8/1LXildLz77rsYWNItBk3w3F0+ZQNAW+C4qoRvVo+5ynkb4bUgsf3wXgF1FxFL+fl7p2+5BnS+sl0EzfFVurvc+2REAFg+67WuvPbdu27fkQbvTZetU8M6+np8f7gJnuuXrBQF4fjTiFxzmO89XoM/vq7WQen30CzfTdUl8Y6LvZ9zFTLWyU74b2xb6lT4oulfoAKvesVFPt5XmzQ6DJvuvNjimlHuvr67t/OootEVDlDIo+dFhrfbpSaorISroPgFvlevzGnp3BZGNLkvplNf5dynfDb2LVDG4bOdEm+wgk9V2ZMQjFk6RduK57OYDTKk3PUfzb1/dpt8iE7wZ++j2t9VeiAZ5SrKwRUJEQ3WsidkpFjqQB0W/ljuMsd113UnQpuo/jOJ90XfdO+bCR17XW4bP3mAOV9pFjkf0mfFcipgC+Ehf/8WtZhIGmpJBALb4r6RTRpkZnDqI5UHEcwT1dPpgur/TBlEKUNLnJBEz5bjj9HGtOSc1gjYCKz5k3QkDlcrn/vVAofF8ScJVSnw/DccyBarKnZ/xyJnxXBJRS6iqtdTEHUDCG3+IBFPOiMo6XzTNIoBbfrUVAMQfKYCe26alN+W40uhqm+JTTDFYIqEgi4r+GU20NFlCTPmxK5U61qQ+y2XUSMOW7IqC01icppR4FUBwXwUD+KgCuxquz79r98Fp9t0YBdSeATzP61O5e15j2N9N3o19co/nW8nrLBVQpEGJYIwVUvNGcBmmME7f7WUz6brjoIXKN070Bq9QntNbXAfCmutu9D9j+2gjU47tJBVQg+imeausqHhUj0EzfDS9dTjO0VECVAyFGl8u6T5g09pcA/u94wi0FFMdkvQSa4LuTaupEBvKUlaf1toXHtxeBen03nuc0XQ4UxVN7+Zbp1jbTd6NtsU5ATQeiXMgsvgKpmjIGUcEVDnxO4Zl282yfv8m+OykHiom42fYt061rhO/GbSwnoCieTPdme52/Wb5byp/LrSBtSQSq2kTYQPzcGs6bT1NIs+w+cbEUUZJnshp5ew3ARrS2mb4b3jCUUrfJAohqr92IdvIc2SNQrf9Uc9+NfTuX/KZJZQzi58geTbaomQSa6bsl7rvhU1OkyZNmBloioMqUSQ/7Y9JywUqPaZGDKu1TogQ8HynQTO/P0LWa7bslcqCKq0kzhJVNaQKBRvtuZFp5koCKfNiFjx+a1LroiugmNJuXyACBZvluiCp+3wVQUjO0REBloD/ZBBIgARIgARIggTYmQAHVxp3PppMACZAACZAACdRGgAKqNm48igRIgARIgARIoI0JUEC1ceez6SRAAiRAAiRAArURoICqjRuPIgESIAESIAESaGMCFFBt3PlsOgmQAAmQAAmQQG0EKKBq48ajSIAESIAESIAE2pgABVQbdz6bTgIkQAIkQAIkUBsBCqjauPEoEiABEiABEiCBNiZAAdXGnc+mkwAJkAAJkAAJ1Ebg/wfRjZEQvvXxvgAAAABJRU5ErkJgg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data:image/png;base64,iVBORw0KGgoAAAANSUhEUgAAAlAAAAEoCAYAAACXe890AAAgAElEQVR4Xu29DZRcVZn3+9+n+iPfIXwlAQkoECTBCOkOiKNCZJwZFLjcdVFcstbVwZHguJxZM+NFHBlSYbgvZF6Xc6+Md/Exgvr6MvMm615nJICOL5CgMmC6o4EkJAREQEz4SjqddHfS3XX2Xc/5qD59uqqrTlXtqn1O/c9avbq76nw8+7effepfz372cxRSuL366qtXAfj3gYGBzStWrFidwibQ5DYlEPougIeWLFkifsyNBFJBgL6bim6ikSUImPJdlYR2T0/PiQA2AbgoepxS6vN9fX33x8+1cuXKc5VS3wDw2f7+/rej7/f29l6vtf5O8NorWuvLt23b9nw19lBAVUOJ+9hIwNRAtrGttClbBOi72erPdmqNKd9NJKACQfRdrfXnKomdiNiSfroiKqAC8XRD+Hr8/0odSwFViRDft5WAqYFsa3tpV3YI0Hez05ft1hJTvptIQK1ateoS13XXxwVRvDOC/TYHrz8T3T8UVkqpe8OoVU9PzywA9ymlHisVyYqfnwKq3dw/O+01NZCzQ4gtsZUAfdfWnqFdlQiY8t1EAiqIFC3t7++/uZzBoXiSaT3ZR2tdjDTJ/+WiWMG5LwPwhf7+/uHpgFBAVXIXvm8rAVMD2db20q7sEKDvZqcv260lpny3agEVRokAfCYKv1z+k+xTamquXBQryTQeBVS7uX922mtqIGeHEFtiKwH6rq09Q7sqETDlu0kEVJhA/lIYJQqiSY8qpW4rNfVGAVWpW/l+uxEwNZDbjSPb23wC9N3mM+cVG0PAlO9WLaDKNWO6yFEtAmr9+vV3LV269AeNwcazkAAJkAAJkAAJkEDjCdQtoIIpue+VKkNAAdX4DuMZSYAESIAESIAEWk+g6QKKSeSt73Ra0DoCpkLJrWsRr9wuBOi77dLT2WunKd+tWkCF+U6O43x269atW0LE062eKxWBYhmD7DknW1Q9AVMDuXoLuCcJ1EaAvlsbNx7VegKmfLdqASUIenp67gRwaVjXKSxZ4DjOpVFRFRNXk8oYyHuBsLo1nPZLsgJPjucqvNY7JC2ojYCpgVybNTyKBKonQN+tnhX3tIuAKd9NJKAiIuqrIZ5y4ikilKYIqMh7fJSLXX5GawwTMDWQDZvN05NA8Ysrn+NIZ0gbAVP33cQCygZwjEDZ0Au0oRYCpgZyLbbwGBJIQoC+m4QW97WJgCnfpYCyqZdpS+YJmBrImQfHBracAH235V1AA2okYMp3KaBq7BAeRgK1EDA1kGuxhceQQBIC9N0ktLivTQRM+S4FlE29TFsyT8DUQM48ODaw5QTouy3vAhpQIwFTvksBVWOH8DASqIWAqYFciy08hgSSEKDvJqHFfW0iYMp3KaBs6mXaknkCpgZy5sGxgS0nQN9teRfQgBoJmPJdCqgaO4SHkUAtBEwN5Fps4TEkkIQAfTcJLe5rEwFTvps6AZUHnJN7//JBpyN37cjBI4eO7Nn/6b/Dj35sU2fRFhIoR8DUQCZxEjBNgL5rmjDPb4qAKd9NlYBai6tuUtB3QClAayf4XQCwKY+HrjYFn+clgUYRMDWQG2Ufz0MCFP/0gawRMHXfTY2AyuOKawC1AUBJmzWwfR0eOj9rHc/2ZIuAqYGcLUpsjY0E6Ls29gptqoaAKd9NkYC68jkA55WHpdw8fpSrBib3IYFWETA1kFvVHl63fQjQd9unr7PWUlO+myIBdcU+QC2apmPHAfWn89D9//41No5kzQHYnmwQMDWQs0GHrbCZAH3X5t6hbdMRMOW7qRFQ63DV7zX04ircxAXwMoAd8qOAnQrOjoVYuHsN7h2r4njuQgLGCJgayMYM5olJICBA36UrpJWAKd9NjYDKo9IUHqCBvQo4E4BToqPHAbzgiyq1A3B3OMCOAnpfyiMvoosbCRgnYGogGzecF2h7AvTdtneB1AIw5bspElCSRI4N8JbeTd0UsH0tHjr/W7i8+wA6litguYY+D1CSNyU/S8r0/lENPK+AHRpqh4K7QwM71mHTq6n1FhpuLQFTA9naBtOwzBCg72amK9uuIaZ8NzUCSnp8ahkDQGl4ZQzWVihjsBafnJPDyPs0cJ72RdXyQFgtLONNg9qb/hNRhZ0SseqAs+Pr+NEbbed9bHDDCJgayA0zkCcigTIE6Lt0jbQSMOW7qRJQ0nmTCmkeOHLoyAv1FdLM44+PBzpXAM558CJWXrRKxNVxZZzlbT+/SntTgfLjYuy5PB4dTKtz0e7mETA1kJvXAl6pXQnQd9u159PfblO+mzoBJV0ZwhgYGNi8YsWK1Sa693ZccWrBE1S58/ypQE9YLQMwq8z1XoeXW6W9KUD5ez66d3JFoIneSe85TQ3k9BKh5WkhQN9NS0/RzjgBU75LAZXA1zSgbsfV7ynA9fKrlDcdKL/VOQC6SpyKKwIT8G2HXU0N5HZgxza2lgB9t7X8efXaCZjyXQqo2vukeOQGfDK3C6PnAG5kClDyrLSsCCxV3JMrAhvAPY2nMDWQ08iCNqeLAH03Xf1FaycImPJdCiiDXiYrAgfQuUyiVFwRaBB0ik5taiCnCAFNTSkB+m5KO45mF9N+ADy0ZMmSqxqFhAKqUSQTnEdWBCocDaJVk0otcEVgAo5p3JUfQmnsNdosBOi79IO0EjDluxRQFnnEHfjEgjE4K/yI1aRVgVwRaFE/1WOKqYFcj008lgSqIUDfrYYS97GRgCnfpYCysbdjNsVWBC6XWlayIlABs8uYzxWBlvarqYFsaXNpVoYI0Hcz1Jlt1hRTvksBlVJHkhWB6/CJd4dlFrgiMB0daWogp6P1tDLNBOi7ae699rbdlO9SQGXMr2RF4B4ML3Un1a/iikBbutnUQLalfbQjuwTou9nt26y3zJTvUkBl3XOC9smKwHegzlXoiFZcD58RWMoP+IxAA75haiAbMJWnJIFJBOi7dIi0EjDluxRQafWIBtn9X/FHs4fQ/b6JR9gUVwUuKnMJPiOwDvamBnIdJvFQEqiKAH23KkzcyUICpnyXAsrCzrbBpDIrAuUZgQvK2MdnBFbRcaYGchWX5i4kUBcB+m5d+HhwCwmY8l0KqBZ2ahovvRZXnaK8ZwP6kSquCEzWi6YGcjIruDcJJCdA303OjEfYQcCU71JA2dG/qbYiXBGooJYDTvThy+/lMwInd62pgZxqB6LxqSBA301FN9HIEgRM+S4FFN3NGIHJKwKx3I9aeTWszmrXZwSaGsjGOpEnJoGAAH2XrpBWAqZ8lwIqrR6RYrvLrAiU/KrTAWR6RaCpgZxid6DpKSFA301JR9HMKQRM+S4FFJ3NGgKyInAEM8/TcIPcquytCDQ1kK3pRBqSWQL03cx2beYbZsp3KaAy7zrpb2AeVx8HuCsmpgC9wqAyFZi6FYGmBnL6e5ktsJ0Afdf2HqJ95QiY8l0KKPpcagmEKwIVsFwewBysClxu8zMCTQ3k1HYiDU8NAfpuarqKhsYImPJdCii6WqYIyIrA23HlGa4nqPwVgRoQUSUrArtLNNYF8DKAHfKjgJ0Kzo6FWLh7De4dazQcUwO50XbyfCQQJ0DfpU+klYAp36WASqtH0O5EBGRF4C4cPduf+nOij7Np2orAPOCc3PuXDzoduWuPDQwdGNy977q/w49+nKgh3JkEWkTA1IdQi5rDy7YRAVO+SwHVRk7Epk4lsBaf7Mph5FwpCKohuVVemQX5aeiKwLW46iYFfQeUArR2gt8FAJvyeOhq9g0J2E7A1IeQ7e2mfeknYMp3KaDS7xtsgQEC4YpAFzpav0qE1eIylyv7jMA8rrgGUBvKlGiABravw0PnG2gGT0kCDSNg6kOoYQbyRCRQhoAp36WAosuRQAICU1cESoFQL2J1fJnTvK2AmRqYXf4yys3jR7kEZnBXEmg6AVMfQk1vCC/YdgRM+S4FVNu5EhtsgoC/IlAtU9Dv117UCssAvA/ArMrXU66G/hWAI6X2VcA4gFH50dCjCs4ooL3/AT2G4v/qmPL+16MaShLgw31G/X28/UcV3DENdcyB4+3rvya/O0fHMT4GuKMKhVGNeaPrsLGkTZXbxD2yRID5e1nqzfZrCwVUpM9DGAMDA5tXrFixuv3cgS1OC4E8rj4DKGybpmZVWpoypoFRVRRyE38DCMSaiDAVCDURayLiQqEXF3N6zBdtE8LOF4ih8CsKxFEg54k8B25wvo5A8PnCz0FhdBTdY0BhFDg8msdmEZzcGkSA+XsNAsnTtIwABRQFVMucjxeuj0AeVzwnNaqmOYsGxpcATpf/o7o00JWD2+n/rbr8hzK7wW/vtU4Nt0sF78n+8nfwWqe/vxwnx4THq05Ae+eQ/YMHPXfJawryXniMv0/wI6/LT5o27YsxX7SposALRZyIPE+gjU2N6IX7hKLQj9qJ0BPx6MId80Wk40UDg/MHUbwJ8eeLww7vdReFQPh1jWovuifvjY8CI6PLcNLYp7BRFhNYuTF/z8puoVEJCVBAUUAldBnubgsB/0MIG+AtvZu6KWD7WsuTyGW1oggqhcEujZwn9DrQ0QmMBQJPRJov/IBCl4bjib8J4ef/7Qs1X9RNiLii0CuKuKg4jAi5iLCTYzyh1+mfR/5WXcoXfmnLJ5NaZJHIXThdC0+sTUT+isIvNnUbje5NnrrVnvALhV50ujcUhjLd6wRCUq4lAq/TE37+3+on8GuoldmYv2fLfYZ2lCdAAUUBxfGRYgJTp0EApeGVMVjLMgYN79k8Lp0xE/M6C8h5Ak/jqIi6othz4XrCy4/gTQg9X+CFgi6MyPm/NXQg8KKv+yJuarTPj+BpoFNEnX+t4mvyd+RccBoOoHknHFdQfzYD+P++ih8dbt5leSUSqJ4ABRQFVPXewj2tJDApEffg0IHBPSykaWVHtcCoPK6cBS+yp7o6MNbpT9uG07fj3t9uMapXiE7LBpG9UNxNiMGJqV95L3w9nJqdiOD5ET4/ghedug1E36lA1QLvdQA7AbVDwd2t4OxyMfZcHo8OtgApL0kCRQIUUBRQHA4ZIGBqIGcADZtgIYE8rnwuKNNR0jopC+tC71BQ5wTiq9R+Iqx2ibhS0LtEWHWhe8fN2HjIwibTpAwSMHXfZRmDDDoLm2QvAVMD2d4W07I0E6g2f08elbQHx84qQOqiucsAJWU8pJyHCKtSz6AULPsALRGrXQrY5ULvVOjYkce/DaSZGW23j4Cp+y4FlH19TYsySkBr7WzcuPFBpdS1Y2NjBwYHB6+78cYb+Sy8jPZ3VppVT/5eHnkH+OVZQG6ZApZrrz6aiCstiekzyjDa70es9C7tP9x7VzcKz30NDx/MClO2o7kEKKA4hddcj+PVGkrgnnvuuQnAHcFJw6ThglJq0w033MBn4TWUNk/WaAKNzt/zhdW29yiv6KxapqGXaT9i9V6p3F/G/jd9YaV2irhygJ0dGN/1t3j0rUa3l+fLFgEKKAqobHl0G7Xmvvvuu8Z13bLPwgOwfc2aNXwWXhv5RBqbaupDKMpCA+p2XP0eF+PLXGC5VPeXqJUCzp2mqv/bfqQKu5Q3Jejs0sjtzOOHIri4kQBM+W5dU3g9PT13AjgNwBf6+/uHw37q7e29Xmv9neD/V7TWl2/btu358P2VK1eeq5R6NHjifbF7Hce5dOvWrVsq9TcrkVcixPdtInDPPfdMm4gLwF2zZk3aahfZhJi2NIGAqQ+hakz3hdWVZ0iOlfYemSTRKi9qda4q85xJDbyjoIrJ6yKyNAq71uERmSLk1kYETPluzQJq1apVl7iuuxnAg1EBFYinW0PRFIil72qtPxeKqODY9QCu6O/vfztpP1JAJSXG/eslkM/nndNPP33e8PDw3FwuJz/zCoXCXABzlVLF367ryv/z5LXgb/n/I1p79YLKbVprLY972ec4zmGttdTTOayUGgz/Dn/ncjnv/fHx8cEZM2bIPof/9E//9Gi97ePxJFCJgKkPoUrXne59EVbrcPXpwHiQY+VFrJYHEas5ZY49EKwK9MSVH7HSu9bhR7+vxxYeay8BU75bk4Dq6ek5UQoAArgoKqDC15VS9/b19d0f4gxE1WWh0Ir/nwh7Pu/0nnTSgx2Oc+3BkZFDewYHP418nom4iSC2x87f/OY3Z86cOXOu4zieyAlEjSduRPiEAkf+1loXX5f/Iz/zgr/L5WXYAFOe/eaJLgBScyf82xNbgSjzxJj8Le/L38H/3uuu6x4eGxs7/OUvf1lEmTwKhRsJTBCI3HcHjh07sHtg4Drb77trccUSByrMsfIe8B1MB8r4LrUNSG4V4Hg5ViKyOqB33oJNUoaBW4oJ2CagZOou3IpTeKWiTbJTPOIkU39KqReiIquqvlm71kvEFdWnAcf7rXUBjrMJ+TwTcauCaPdODzzwwHFhlKeU6AnEzyyt9XES6YmKoJjwOc5AS0NxMiiRnzAqFAoSiRiFf4dCxXXdAaXUfQDePY092nXdj0pUKyrstNZzpI0AQhHniUCtdSjw5PUTDLRTpuOLQkza5brukTA6prWW9sv7R8L2RiNmIsYYHTPQK606Zcbuu7fjfzmtgPFlOhBXUm5BQ5+roOaXQqyhD4WlFkRYSZ5VDh27bsG/v9aqLuF1kxGwRkAFYuh7MkWnlPpsNAeqgoAKj5EVE2H0qkihYv7TLbdcA8fZAFX6eWKSiIt165iIm8yv6t77gQcemCEf6EePHi0b6YlOZ1WI9syu26DJJ5CprWg0ZjA6RRYVPqEYikZocrlcMTqzZs2aYo5fUhtNJ5Fv2LAhNzg4KDf/uWNjY970YijEolOMcSEWEZ9FgQZApj1qikyX4TJWTVQsOlXpOI7HPYyMdXd3e314/fXXH2F0LKn31bl/G913b8cVp457okpKLfg5VkE9q5JfxrRMs/vlFrxSCyKupJbVOmx6tU7qPLzBBKwQUD09PbMA3KeUekyiR/Ek8gpTeF5elHAJEsj/tb+//+ZIhGrztCJq7dqKibhYt46JuBUcT2ut7r///jmjo6PzolNbYT6P4zhTojpB1CP6IRud4pJnejVqk4eqelGN8Ec+ROORnWiOUHQ6Sl7v7Ow8PDo6Ovjmm28eyufzcj4rtnJlDLTWm2688Uaroqff/va353R0dMwtFAqTfCQSHZuU41ViujPqH9PlfiXtG5lanOQfpaYuo1OVrut6ojn0E4mOFQqFwyeffPLApz71KXkWIbfpCPC+i7W46hRZDSglF6TcQlAgVH4vKINOfNSbApTK65K8DnTsWot/e0Uqt9Phmk/ACgEVz10qtQoveO3TsSRyWXEn022TVuNFMYbnuvvuu3+4cOHCjXHEvf/yL3hzuHwQQL4yL12wACfOnInZnZ2Y1dGBWZ2dmB38lv/jr8v/M4PXo3838ut3I1zFdV0UCgWMj49P+qnmtfg+8n8jN8dx0NHRgVwu5/0Of+L/V7OPHJP1be/evThw4ICMBZx11lk48URJJ8zuJr4rflvKDyv5c6t8t1pfjfu7bb14rFDA8Pg4hsfGMDQ2NvF3+Fr8vfHxyfuNjeFXb72Fcbf89xC5V55z/PE4YcYM7/465X4b3IuL997wPhx/vbOzoWHPZvTF8JuHMLB3PwZe2Of9HAz+PjYwVPLyHbO6cNxZi3Dc2YuxYOliHBf8zH3X8RJVaIbJvEaDCVTda6Wm58qVMQhe/2pgq1Re/u9a6/9nOgEViLMb1q9ff9fSpUt/kFRANZJLKKq838GALyW0yt4sOjowI5fzntrZrZT3W8I00Q+EasRP+MEjH0KN3KoRN/EPkVLHyD7lZ1QbaTHPRQI+gVB0JRk/5Y4REduoTcZBOEaSji/tODimtfczCni/RfiMiPAJRM1I8Fv+F0Ek73uiKPp3TBgVGti+RnEqdx75IJoR/ZIbEVplvwRP80VZjpkZvG/a9vj5R94+7AsqEVZ7fXElQuvoAQlMTd06ZnZh/pkLJ4mqBWcvxtwlJ1BYNbvzEl6vagEVq+0Uv8yUWk/RHUJxNF3Zgkr7nJy/+a03dXfZr+sKGtrVH4RSMs04D44zG1rPgVKS0zELfuKt/C2vSa7NHO99v4aI/7r/I8cb2bqU8gSV9+M4mKkUOpXCDBFZwWvytye6wtcdR/4udAPDnUoNdSp1uFupwzOVOjQjlzs0Uyl5vEHFJe/MIzHSpYlPaiqUnNgQHoB4/l650hSyQjPMJTs0Pn78Ua3nH9V63qjWc0e1njOm9axRrbtHtcZREUKui+LfgTDyxJHr+u9HfkYa/OVoSrdqfRBKHfF+tJZPcPmREIn/t1Ly9yC0HobWE6/Le44z0g38j2Nanzyd8NFKrYbrSvjYyvtu0N5o2wah1EiRQdhupWSqVzj4vISB6w4VueVyE+fI5xPnRObxv54MjEWfExiWXDipFF8NiI27pZaV8qYBZTpQqrCv/E0e9qQnpOFWYuq+W7WAKgWpmhyoMG8KwGuS8xRNQo8W1wzOhTAvKn69B269ePR69bFOXSbQu0K/gS8ufv/qcOVWeMMrVZenzDL14gMvi98G5Ybouv43w/DmWOZGKDfN6I3xqOu6xwAtx49qrca0Dh/f0Wh/k/CUDOzJNz//xujfBMIbhNwYHMe/IVS+QbC2UKN7CjBWEdeAqek9ZT7vYGRkLjo65qCzc/IXJNed+F++SPlfsOTLVPyLlP/e5C9ZjcznKvLNKaW7lHK9L02OI1+onG6lVPzLlHzpCr9YRb9kyevFL2bBFzA5T+TmLvP2Ye5YcXVlpMRF2bpjTw8P/+B7hw6dXC5W967OTvzullvq+hwpgvjKV2ajq2sOurrK95l8MQ6/7Eb7TPrS7yv/S/PEe6a+EPv33QlhGhelE/feCeHq33/D+3Kh4P29fMdAR++v3zp94f5jZ8waGTvbr2PlPYx5YZlBeFQDe0RUSRK7n2NV2LUMs1/6FDY2NkcjvXeBSZanQkCJxYEQujSMNsULa0YElezuVTCP71Oqz4a/Prdwl1rhfC13mXdjKEDBgS+nrnBfwL+N/w8c6DoFI85cjDndGFfd3u8x1Y3x4PfU12dgTHV5+xScGeNjTteRUdU9CPhL1OP1c6LL1sMih+FqoY6ODu8mNDIyMlimlo7C2rX+4JcBXihM/D35pjA5KhZGy8rd5Ms/N6o+11eqEPtG6t8sooJs8rfYiW9s4evhzSIUbO+8M4S77jpWn2EpPjqFtXQM01bI5+didHQ2HMcfFzIWJkTNxAehvDbdWAg/QP0Pz+KXoQbbL/W2JiI3pSI60QiPjBeJYETHQ/TLy9GjQ3jppUFsnPqhJzXM5s6d6yXry8rK8IthvJZZrGBrubIeddUw+8mRI/jh4KB3rxXVIL/lZ8WMGfji8ce7SqkfaK1/rZTaJ8Vg5SeXy+37/Oc/L/fEVm+T77siskREhz4W3ntLzUaU9ze5d9fFtCwU/77rRQmVq0e6xnSh+9i4M2tkvHPWUGHmnKHxuTNGxmd2jRbQNeqia8z1f48W0Dmmx5TrvuZovKgV9mioHW6n2v7K8hOf/c+N/yjRrLbc8pde2vHbPzrz1y+5s5ePFdzxntHfrPv2//nI7Y2AUdc3hypzoJ6JT91FRNRngkZMOwUo+wzfMrcws3DYcaGQz12KJ53TMQ4HtxSexJ+4LzaCRfQcEp6dHOoOIzxawt4Ygvx2JLoT2S/8Oxe87mAILo5gFEfUN7wIkYktnR9CYYSs3LRC+PrUaYWJCNrY2BAKhSPlPoRMwK75nOmupZNG8V9qqiqcxopGZydHBULBI/4nUzah4JHf69ZJilIqt3/+538+PixzEdZSC1aRlaqk71XTD6L3H5YUThFOmw4fxgvHjnki6uNz5+K87oo6VT60RVD9Xiklj08pCiz523Xd/VrrfV/84hfT98w6iXKGaSDyZTgUZLncRHqIvBYVa5W+DBsU/46rdW7cHXe0Ny14xM2pg2MdzjtFcR+K/PBzrg7xb9MA+fTf/W+PbHCWXy4pPgU4QdBF44P69X0/u+3+U+q1tS4BVe/Fkxx/6NaFI/PG3phR7hiJRSlHX4yCRHgkJI/Z3m/5cb3cJv9/P/wbOLn3fqkcKBNcJAoeCjP/5u6LsQlB5kV3AkEWirNQrIXCTQRZJ46ggCPoxpDKe+ds/JayaRAoJfWG/A9IP6xeW0hdjpefzk4/N6QRpRCaWUun1DRIuWmreFQzOg0yOTfQ+mkQuG7YZ0eQz3P6uUF3hLvvvvs5pdR505xOK6W+DmBx+KO1Dv+uNkojY/eNmMDyBFcY1ZLfr7/++v58Pi9RwOxu0fuuCKqOjqqnM3MFHNc1WljoFNzjHXnSgqNmFXKqa6zDcQo5Ex9pXjeMenl00S8aU3Psps5O+Dl2E/fo8XH/HOPjRzBz5uFG3HdvuPUT37hP9fxNubSfc/TbR/fc9u1qfbSkzxmj2mgPf/6Oj3zjnMGf/Y0oyVLbQMeikQV/v78hN3r9FcxGlye8ZsMJRJgIs7gIC8WZg9meSPMF2tRcCrPJ6aVyoHzHFHEWjZjFo2cFDCGMlokwE7E2hiOYiyMqD3MfQjffvAC5nD9lEyb553J+kn/5HJWQrfCdG1sIULKCcAN9UJ6dFc13qC4RV24QhcJhKPUAlDqzrD2yHEzrP0i4AEIGviQ3R78UNLoQadTkeJ5d9Ym4IkQLBT9pt85E3Ab2KU9VBYF6isDec889Mi4Xu667SClVFFih0ApeWzRNPaW4hXLzl2enTolmxaNb9RS+rQJLqnbJ4/J5DnLL3zhp1qqCo95XyKn3ujmcXcg5C0e7HPg/OYx2+n8f6865Q7M6Dg3P6Th0ZE7n8PCsjtHhmbnxsU4np/28wTDfrBn3XX+hQ6UFEPGImdZHlqjD//NVNb9s3qKkALnrbqtLA9V1cLO9aO/tqx45c6jvcpmBV3CDDCiFN2acuW/x2r11h+NMtkceeom1mI1hzEEOczxhFkbJRHyVEmF+JM2PkseapecAACAASURBVMnvaPQsjLKZmouXNLOJacshT4yFEbIwKhaPnoVRtVCUyX4izORHpjOP4Ii6C+ZyoL72tRO8XJowcTgqxoRdNNdsak6ZiO9wpWYogkWgpG3zhUo8Cjex4ipciTWRnxN+E3TdQ7LyCpLcKjesMKqzbl3p9ddpI0N7ayJgugjst771re7Ozs7FociKii2l1KJIREtWA1a7GEfyryZNGQYRraL4chxn35/92Z/Jl6O23NbjqrnHoJa50EHVdam+7lVhl8ezldIGEv2TfJld8mgbeRDzmyfMfOnhyxf/7pXTZ3d5916ZwpT7ruPMnfRluPy911817wUnios2yj2rsKH91IUCvuRuve4f//4nD9Z64lQJKGmkzuc7fjPnye1zj+1fptzRwhu5U/Ln/e2TDUkIqxViK4/Tee+GMscTZl2YjfG6pzBD8VAxwaHGdssg9CNkpaYwi3PwnvAaKuaZRaNnItDGMDRpKnOdV0Kn8dtf/dVMzJ8/EVX08x2mlsqI5jpES2X4ZTE+AK3LV2yXh/dqvRNKvTFl6lFr+SAQQTM1GTkUSqOjQ17o+x/+wYak3cb3Ac/YcgJaa2fjxo1S0+/asbGxA4ODg9fdeOONTX2Iuzyy6ODBgyKivGiW1lqiV5MiW5GoVrX3L/lC5+VixQVWVIAtWLDgzXapXP9f8Uezh9C1XHvV14uiSoTV6WWEVQFQLwUPYN4pAsuB3nkcCrv/Ao/W9oVZ7rszZsxBd3d0RmcWXHduJwrzzsLBJYvU0JI5evTUTl1YlIN7IqAWjMOZM4ROZ0R14j/Vu7w86XJbWwoogREuSRwYGNi8YsWK1S2/u2TQAE+YjWAuOop5ZLO9/LJwSrNS9KxYc2tK9MzIUnAAfg5UPPlfy9RbieiZ5JhFhVwYPevwkv6HMAtHsBOH1UYvElfXdtzar74ygBlLyp3Eq2FWZyi5LgN5MAlUQcDUUvAqLp14F0maHx8fLwqsUlOIAOT9aqPMkiohz3GdEtUKxVcul9s/MjLy+7/4i7+oTTQkbmVzD8jjylkiqhzv4cuu1LMKI1ZnlBFWwuw3EqnS0Lscr+yCs8vF4PN5bJ42RUR/EjmcidPh4GwAZ8HF2VDB3/6D2ad7hJhEGfcu6/zzDz6vTir7eIu2m8IL3YUCqrkDp5FXCwbGPG8aM8wx84XZ1DyycAozFGvTLwDoaKSdkXPJzTBaY2v66Fm4OjMSPftvasXGz3ZevXC6GmbP3nZ36qLBhnjztJYSSJOAqhahlIuYPXu2pH9MimSF0a2I8JIiztWO0QERWqGwKhfZWrNmzaFq7bR5v2/ikzOPYHiZhuMVBp14GDNEWJUKAYmwehnA8/PmHf3du049eHjpWfvdpWe/MWdm95iIo7NQpUjyphQ19nq/HexFF14IF1bdeMuV37gnd8E0SeTvjOy57Z/qypuu1iGs6j8KKKu6wwpj9JfRjRMwGyOR/LLpFgB4OVCR/LL4Cs0JsdaQB/T9Q+4PUL6G2b8WoPFNKDwFjVcwA6+oPNo2N8MKh6IRUwhkUUBV2835fL7j1FNPLeZjlUuMD4pfVvuAda/Mg6ww1FoXc7Oiwkv+vvHGG99SMs2fsi2PS2d0d85evmDBkUuU4144NpZbNnK067Th4a75Wpd++N9xxw3j5BMP46QTD+P4BUOHTlgw/JuFCw/tmNE99jwU9kLhxahIqoQkLGMga89cpaC09hTdB/Xv9v3s79uojEEUFAVUJbfh+40ioP8KMzEjSPifEGSzoGUlYGzlpQiyyZE0SfyX1XIXA+hIWMNMph5f9QQV8Erw+1Uo/BYuXlPr8Wqj2sjzkEA1BNpZQFXDR/bRWqt77733hHhEK/Z/OLVY7apZyRt9MyqsolOJ0Rpba9askVSGpm/6FpyJcchK46UA3gOFc6FxZjDtNsmeQsHBW2/PwVtvz8W+N+YP7d8//+hb78ztHBrqnhPom7j9Ih7lPijJ6950oILeNRujO/8P/Me09RXX4qqboPQdm1cvVr9dMkfJcyc/8uR+96wXDz2Ux0NX1wuKEah6CfJ4EqhAQH8NzwGYtpYOFO6BhuRJSaKm/Ij4mm6Tm+rvghuLiKkJkdWBV3AIvzW64pG93nYEKKAa2+Xf+c535hYKhVL1s+LJ8VIEtZpNhIZErov1s8LIVlR8FQqFfV/60pcSraytMydJ8sYmptrKRJK+hcu7D6DzHAXtJbDDmw7U8lum9ErNBEh7X5Mcq3BloAO1s4Cuneuw8UgeV1wDqA3lpl41sH0dHjq/GrDl9qGAqocejyWBKgjom3ANHGzwqm+U3rarOzBpIOs8jscolqDgJVKe7okrVRRXIrTKPScregWp8CxRK19chREtThNW0WvcJU6AAqo1PrFhw4auwcFBWXXo1dSaJrolKxSrTTkQATVp6tDB+BtLju4ZPW3o2a6TRn8zZ974Wyd2u0ffVWVO0j5vis3Fi95vEUwu9mIUL6h/9Kqf17ytxSelStU5GoVleiJxXXKtRFiVzH3VwGsKWDD9F1Hl5vGjanmVtJ8CquZu5YEkUD0B/TXcBOAOPw9VO17lfGjJfdqk7kTiULJeiy6M4gxPVIXiysXpUMUoltz4KuViSPh7srhygv8dvIpOvK7y3pM7uJEAH4RtuQ/k83nn1FNPPSlSN8sTXRHBtUihsHju2IFT5o2/2T1//C3MH3sT88begPw9d/xtOLr8ouNjuVlHh515B4/l5uw75sz+7VFn9t7hznnbX5lx9i+3HzjhlWZXib8HN3Tuw+vnAI6sCIxGrGTlXqV7n/SmlL65OI+HttXatRRQtZLjcSSQkIAGnNFv9T6oVce1uaMHD3Qc2nOduh1Gaul4hVu/DllddLoXxcKkCJb/v184dLrNnyYslYvFacKEvZ/+3RmBSkcf1jPdNurMGjncceKxgc6F6kDn4u6BrsUzBjtOxqHOhRhX02oSmU4rlnmIJsWHKxJlGvHo0aP7/vqv/7quiFQ1vXAbrlyugZ9pPwpVbqOAYh2oatyJ+9hCwKYPIX0zFkyaHpwcwRKRJVMClb5kyU1TpgenThMqvKrugDywlFsGCNjkuxnAWVcT6hFJ8nBnbzVbuPxffmu8WGq67YEHHpgxMjJyipRzyOVy0arw8UfzSJmHaqvES/mG/eFzDmMJ8fsKhcJ+13X3/fmf//nBeiDlcWWF3FNO4bGQZj0exmObTiBNH0LeNKFEr8a9qcEwahUmuUsESx75UClUXnqasIBXIVEsThM23QdrvWCafLfWNtp0XMNFktRJGsHeenOSSjGSKvGHDx9e6LpufNowXjVecriqLaYsxTYnPfcwXu5BhNZbb731Zr7EQ9//4SNf/sbwz175G+jSFSA6F80Z+fr+f2EdKJucnraQwHQEsvQhNGmaUPKw/AhWPOE9+TShJL5LojunCa0aTFnyXVvA1i2SECRsR4tJGhJJjWL2T//0Tyfkcrnosw/LJcZXWokcmiSJW7JgRlYfRgXX9Yd//OIph3+424+ju94dC1AKM1YsxIIv9rpr1qxhEnmjOpbnIQHTBNrtQ0jncRxGgpWEobiaKNUQriasfprQxasIE92DlYWcJjTttf752813G0W1HUVSI9h9//vfnz08PHxKuanDSIK8lHkofw9xgcOb9mD0hQOeiJrz8bPQfZ5kJ/hJ5GvWrGESeSM6jOcgAdME+CE0mbC+AZ04GWfADVYP6ikRLFlNWCnk708TSuQqXFUoIovThA11Z/pueZx1iCSZX5I6SVJle6IMgOQoWR5Jaqhz1Xmye+65R76MRWtqLVJKfQX+w9zLbRRQTCKv0/N4eFMJ8EMoGW4v6H4TFiMXmx6cnPBe6YGwsprw9WKieyi2OE2YqDPa3XfrFEm/92ojUSQl8rl6dr777rufU0pNV8CYU3gUUPW4GI9tNoF2/xAywbs4TdgRFB6dmvAuRUdrmyYMSjhwmrA9pvAaLpL8YpIvmkjcNjGWsnTO++677xrXdctWIgewfc2aNaxEnqVOZ1uyTYACqvn9600THh/kYfn5VxMJ7349LFlNmHyaMJrs3garCbPiuw0QSf5DbcPEbYqk5g/qKq94zz33BAWMvQPCMgsFrfWmG2+8MXEB4/hlK30rq9LM5u7Ghwk3lzev1jgCWfkQahyR1p+pOE3YGYlgTU14TzZNGH1sTkZWE6bJd42IpJnYq/KQpfXcUkRAa+1s3LjxQaXUtWNjYwcGBwevu/HGGxtSwJgCKkWOQFPTTyBNH0Lpp924FuivYv6kPKywZEMY0QJkKXal+6lfdDSMXIWrCVMyTWib7zZEJEXLAEgxSYqkxg0ai85kyncrDXiLEEyYwgiUld1Co6ogYGogV3Fp7mKQQHGaMHxkztQIVnXThKUemxMmu7d4mrAVvlunSHrdS9ymSDLo+ek4tSnfpYBKR//TyowQMDWQM4Ins83wpgn/Fou8QqNS3d3BEkjJhokIlvw9vwKAyasJo9OE8vcRvKzuwjETEOU5jkf/r94HVU6e4zhwoOOd3depOxvzHMeGiySpuN2FFzndZsIT0nlOU/ddCqh0+gOtTikBUwM5pThodoSA/gpmI4f3eM8nFKEVlmoQoeWvLKxtmjBSfLSW1YT6awgSceXjQjsaCkrrAhxsUv8FVSXiNkAk7Z1UBoAiiWMnAQFT910KqASdwF1JoF4CpgZyvXbxePsJBEVHl3jPJpQI1tQ8LJkm7K7QkiFEpwnDfKwy04T6a7gGGhtEM5U573Z1B7yl4EZE0mHsNRVVs7/HaWGjCJi671JANaqHeB4SqIKAqYFcxaW5SxsQ0DfhFORwGjTOiE0ThtOFlVYTCiWp6P4ygN8B+BgA77kXZTappP0TaJwJhbMrIJacpBe8SJLGS1B4Hi5eVuvxXBt0DZvYQgKm7rsUUC3sVF66/QiYGsjtR5ItroWAN03YhTMBnArgPdCQR+X4vxXeHTwOo5ZTh8eI6PKn2yiS6uHIYxtIwNR9lwKqgZ3EU5FAJQKmBnKl6/J9EqiWgL4ZZwFFQfUtAHOmOXYcGjfBwU/Vf8GOaq/B/UigmQRM3XcpoJrZi7xW2xMwNZDbHiwBGCGgv+ZNr037PDF1B3JGLs6TkkCDCJi671JANaiDeBoSqIaAqYFczbW5DwkkJaBvwjVwqksiT3pu7k8CzSJg6r5LAdWsHuR1SECyc1999SoA/w7goSVLlsjf3EjAagIlyxhAF6CxSd1ZXRkDqxtI4zJPwNR9lwIq867DBtpEwNRAtqmNtCV7BKSQ5ui3eh/USgppHjzQcWjPder2xhTSzB4ttsg2AqbuuxRQtvU07ck0AVMDOdPQ2DgrCNB3regGGlEDAVO+SwFVQ2fwEBKolYCpgVyrPTyOBKolQN+tlhT3s42AKd+lgLKtp2lPpgmYGsiZhsbGWUGAvmtFN9CIGgiY8t3UCSiZi3+2t/dBdHRcO37w4CHs2fPpHnAuvgaf4iEtIGBqILegKbxkmxGg77ZZh2eouaZ8N1UCqh+4SQN3QClAayf4XQCwqRdcDZIhf89sU0wN5MwCY8OsIUDftaYraEhCAqZ8NzUCaitwjQI2AFMfaikPY3KA7T3wH2rJjQRsJWBqINvaXtqVHQL03ez0Zbu1xJTvpkZA9WH6irgKcHvAirjtNjDS1l5TAzltHGhv+gjQd9PXZ7TYJ2DKd9MkoPYBWDSNQ4wCuLgX2EanIQFbCZgayLa2l3ZlhwB9Nzt92W4tMeW7aRJQv6/iSeFPaOC/F4BNHwDeaDcnYXvtJ2BqINvfclqYdgL03bT3YPvab8p30ySgKj3UMuodkhb1awAPO8AjFwDPyBRf+7oPW24LAVMD2Zb20Y7sEqDvZrdvs94yU76bGgE1XRJ50PkvaOD7DvBxDXzAzysvbm9rv9TBI93Aj1cAB7PuMGyfnQRMDWQ7W0urskSAvpul3myvtpjy3dQIKOnueBkDrRSU1lPKGDwFHN8F/AmAT8D/fXzEXWT/pyU6pYCHe4Bn28uV2NpWEjA1kFvZJl67PQjQd9ujn7PYSlO+myoBJR07qZDmgQOHCi+88OkLpymkKftvBT6ggE8o4OOYWurgdxp4RKJTCvhpLzCcRQdim+wgYGog29E6WpFlAvTdLPdutttmyndTJ6Ckm0MYAwMDm1esWLE6Sdf3AYsVcIX2xdQfApgTOf4YgC0ipgrAjy4CXk5ybu5LApUImBrIla7L90mgXgL03XoJ8vhWETDlu20noKId2Ad0auASmeoLolNLYx28VwMPB9N9W3qBsVY5AK+bDQKmBnI26LAVNhOg79rcO7RtOgKmfLetBVQc+DPAu3PAVfCjUyKsuiP7HAHwPxXwiPYfHSN1qbiRQCICpgZyIiO4MwnUQIC+WwM0HmIFAVO+SwFVpnv7gFnan+ILo1Pviu36a8mdkgjVKuBplkmwYpxYb4SpgWx9w2lg6gnQd1PfhW3bAFO+SwFVpUv1Ayu0v6pPolMXY/JjYw7AT2R/uAt4lGUSqoTahruZGshtiJJNbjIB+m6TgfNyDSNgynfrElA9PT13AjgNwBf6+/uLq9d6e3uv11p/J2y94ziXbt26VZKzi1tsn1e01pdv27bt+WqI1ZNEXs35K+3zLLDgGPDHQXRKyiScGDnGVcDTbhCdutAv6MmNBDwCpgYy8ZKAaQL0XdOEeX5TBEz5bs0CatWqVZe4rrsZwINRARW8/r1QEIX7RUVUIJ5uAHBFf3//2/H/K0FstYCK2idlErYBF0aiUxcAiHJ9HcCjEp3qBH76fmCoUvv4fnYJmBrI2SXGltlCgL5rS0/QjqQETPluTQKqp6dHIi6bAFwUFVA9PT2zANwH4LX+/v6bw0YGkSrIa+GxSql7+/r67pd9wuOUUo+Fr00HyCYBFbfzaWBhzp/qk9ypjwGYG9lnVAFPipgaBx65CHghqSNw/3QTMDWQ002F1qeBAH03Db1EG0sRMOW7tQoomboLt+IUXjUCauXKlecqpb6rtf5cdMouiEJdFp8OnA5GLXWgmuleUiZBAR+ORKfeG7v+iyKmpO7UDGDzecBoM+3jtZpPwNRAbn5LeMV2I0Dfbbcez057TfluYgEVnaJTSn02ngNVaQoveH99OH0XdlGSaTybI1DTudw24PQCcGUQnboUwIzI/kMKeEwElQYeYpmE7AzeaEtMDeRs0mKrbCJA37WpN2hLEgKmfDeRgIpPtZVLIg+iTJL3czqASQni7Sygoh3+FDCzG7gsEp1aEnMIeUafF53qAZ5imYQkw8XefU0NZHtbTMuyQoC+m5WebL92mPLdRAIqPs1WSkAFr0l0xUsQD8WUUuo2yW+qJKDWr19/19KlS3/Qbl08vmcPRh9/HMcefxxj/f3A+HgRgZo/H92XXoqu1avR9dGPwjnuuHbDw/aSAAmQAAmQgFUEqhZQpXKX4gIqFEuO43w2WrYgOj3nOM5y13XLTuG1q4CKeoU+fBijW7bg2GOPeb/dt9+eeNtx0Hn++Z6Q6r7sMnQsX26VQ9EYEiABEiABEmgHAlULqHhtpxgcb5pOXiuVIB7Niyq3TxaTyBvhQBpQfcCqoICnrOzriZVJkEfKPCKPmOkG/uM8QB45w81SAqZCyZY2l2ZliAB9N0Od2WZNMeW7VQuoUryrjUBFp+2C82zKahkD0365DThJ8qaC3CkpkzA/cs0xDTwZPK9PHjGzx7Q9PH8yAqYGcjIruDcJJCdA303OjEfYQcCU7zZUQAmqSjlQsk8Qbbo1LLaZZAWeHJ/WVXiNdqUngI45wIckOqX82lPLYtd4KYhOPdwNPMEyCY3ugeTnMzWQk1vCI0ggGQH6bjJe3NsOAlLs+tne3gfR0XGtHhg4UNi9+7oe/9FrdW8NF1ARgVR8lItS6vPxAplpfpRL3dQNneCXwGlOUCYBwGoAMyOXGtbAYxKd6gAeOh+QCuncmkyAH0JNBs7LNYwAfbdhKHmiJhHoB27SwB1QCtDaCX4XpBB4L3B1vWbUJaDqvXitxzMCVZncXqB7AJDCpGF06ozYUc+F0amXgKc+BYhTcTNMgB9ChgHz9MYI0HeNoeWJDRDYClyjgA2xnGHvShqAA2zvAc6v59IUUPXQS9Gx/cC5Qd6UTPX9AYDOiPkDGviJ1J1SwKO9QGTZX4oamQJT+SGUgk6iiSUJ0HfpGGki0AdIkOC8cjZLbcUeIFdPmyig6qGX0mOfBublgD8KolOyenJRpCkugK2BmHpkJbBNgp8pbap1ZvNDyLouoUFVEqDvVgmKu1lBoA+QFerRz7a4XfLotIt7gW21GkwBVSu5jBwnZRK2ASsj0aleP7pZ3PZrQKrKPzwT+AnLJNTX8fwQqo8fj24dAfpu69jzypUJ7ADmjAAfcYBLNHAJgIsqHEUBtWLFCkmW5tYgAn3AiRr4eBCd+mMA0bLnYwB+HkaneoDnG3TZtjkNP4Tapqsz11D6bua6NNUN6gPma+BSBXwEvmCSfKaqp+Q4hTcwsJkCytwY2ADkzgQ+GIlOxeeTX1bAwy7wyHHA42cDx8xZk40z80MoG/3Yjq2g77Zjr9vT5qeA4zuB1coXS/LzvliCuKSa7NTAFuX/zNGAVAMoOdOmmEROAdVM9/41cOo4cKVEqJS/wm9W5PojAB6X6JQLbLoQeK2ZtqXlWvwQSktP0c44AfoufaKZBIKi0R8NpuNEMMXrHEq+7vZQMHUBW1YAB6M2xssYaKWgtGYZAwD/PsAIVDP9edK1dgBdx4DVkejUe2LG7JToVAF4ZAj4xWpg4unILbO69Rfmh1Dr+4AW1EaAvlsbNx5VHYFfAotywB8Ggkmm5ZbGjpTPEEn4lqdtbBkBtnwIOFzp7JMKaR48eGB0z57rLrShkGYlw029zzpQpsjWft6twDlSDT2ITonzTyqTAOA/pO6URKjauUwCP4Rq9zEe2VoC9N3W8s/a1Z8B3t0xkfAtEaZ3x9o4poCtYYRJAz/rBYZr4WDKd7kKr5be4DHTEpDVEMeAjwXRKUlIXxw5QCugL0hEf/gCoL+dyiSYGsh0SRIwTYC+a5pwts//DLA0B3xEIkxBHtNpsRYfVcAzoWAaBJ5aDRxtBBVTvksB1Yje4TmmJbAVuCASnZKlpdEyCW8AeFT7033/8QFgMMs4TQ3kLDNj2+wgQN+1ox/SYsU2YJkbRJiClXLRL9LSjGEFPKWBJx1gSxfwtKnntZryXQqotHhjRuyUlRTdwOVBdErKJBwfaZrMcf9cntcn+VMrgV0ZaXaxGaYGctY4sT32EaDv2tcntlgU1BN8Xxhd0n5pgZNi9h3WwC8kf0kE0yFga7NyY035LgWULR7YhnZIcl8fcLFEp6TuFID3xzD8VvKmJDo1BjzxQUBW+qV6MzWQUw2FxqeCAH03Fd3UFCPl3r0NuCAimD4MYEHs4vKIsJ+JYHKBJ1f56Rqycq7pmynfpYBqelfyguUI9AGLFXBFEJ36QwCzI/uKeHoiKJPwUFrLJJgayPQqEjBNgL5rmrC955eagO8BeiP5Sx8CMC9msTxD9WfwBdOWVcB2W/JbTfkuBZS9PtvWlvUBnUGV2TA6dXYMiEzvedGpI8DPmxUKrrdTTA3keu3i8SRQiQB9txKh7Lwv9195FIrkLgVlBeQB9NEvtNLY/VJSIBRMFwI7bSVgyncpoGztcdo1icCvgLPdoExCUIW2K7LDIQA/lbypIHfqLVvxmRrItraXdmWHAH03O30Zb8leoHsAuDjyHLkPAJgZ2+93IpYiU3J70kLElO9SQKXFA2hnkcB2YPYo8IeR3KlTI3i0Bvplqk8iVL3AVlvCyGKjqYFM9yAB0wTou6YJN+/8TwAz5gAfijwW5UIA3TELXg6LVgZTcr9pnoWNvZIp36WAamw/8WwtILANeL/kTQUPQZZvTtEHSr4J4McSmdLAT3oBiVa1bDM1kFvWIF64bQjQd9Pb1VKbbwT4sAgmWSGngN5YsWNp3N4wwqSAx1cCv09viydbbsp3KaCy4iFsh0fgWWDBMeBPgujUnwA4IYJmXANPhdGpVcCOZmMzNZCb3Q5er/0I0HfT0+dPA/M6gxpMQeL3BbEvltIYySPdInWYcsBjKwFrUx/qJW/Kdymg6u0ZHm8tAVlq+yvgokh0Sm4i0e3VoCL6I8eAx5pRJsHUQLa2E2hYZgjQd+3tSvniOAZcGnnw7opYwWIN4LlAMG0JysIcsLdFjbXMlO9SQDW2n3g2iwk8DSzMAVcE0SkpkzA3Yq48RuAJF3gkBzy0EnjFRFNMDWQTtvKcJDDp28arr14lD3EH8NCSJUvkb24tIvAMcEIHcFlEMC0DEP08LwD4dSiYJPG71ekLLULlXdbUfZcCqpW9ymu3jIAs03X8Jbph7tQ5MWN2B1N9koz+815grBHGmhrIjbCN5yCB6QjQd1vnH78EFjnARyN1mOL3K3mKgzxj1JuSmwk8eR5wpHUW23VlU75LAWVXP9OaFhGQJ4NLdAp+VfRLYytSBhXwU4lOFYCHPwDI8/tq2kwN5JqM4UEkkIAAfTcBrDp3/RVwRmHyc+TOjJ1yFMAvg5ICMiX382akINTZrJYdbsp3KaBa1qW8sK0E+oBZCrhMxFSwsi/61HDJJdgmJRIkQtXj38Tktao2UwO5qotzJxKogwB9tw54FQ7tB86SB+9G6jAtiR0iT2J4OhRMxwH/eTZwzJxF2TqzKd+lgMqWn7A1Bgj0Ae8LntUn0akPxlazvKWAH4uY0sCPp8szkKT2Z3t7H0RHx7V6YOBAYffu63r8Y7mRgPUETH0IWd9wAwb2Ae+NTMddAuCU2GWGAPxCpuNENAF4plFpBAaaY/0pTfkuBZT1XU8DbSLQB8xXgJRHkOiU/I4+cVwSN6VMghed6vVXvXhbP3CTBu6AkniVdoLfsv+mXuBqm9pIW0igFAFTH0JZp60B1Q+cFxFMHwFweNv79gAAGcVJREFUcqzdg5JrqYNK378B+j4FyP2BWwMImPJdCqgGdA5P0Z4EghujVPD9eJA7tTK2EuY15T+vbwDATbH3PGgy9+cA23uA89uTIludFgKmPoTS0v5q7ZRIcx/w/sh03Idj9ejkVFJC4GehYOoBfq0At9prcL9kBEz5LgVUsn7g3iRQlsA24CQdJKJr4GMlnlZe8li5cfZMrp5OyiRgHQFTH0LWNTShQRuA3LuBnkAwSXRJBNP82Glkqv/JUDCtBJ5LkjuZ0CTuHiNgyncpoOhqJGCIQL+/7FiiU38JoGOay8g3z//mF1L3nnC+L/xp59othrqFp62RgKkPoRrNaelhff5z5KQMiqzY/VCJB+9KVW/JXXoSwObodH5LDW/Ti5vyXQqoNnUoNrt5BPr8Z0otrvGKwxFBVRRXKiKy5O8LgLf5jbZGwjysKgKmPoSqungLd9oLdB8GLpJVckEe08UAZsWDHOEKuQ7gyQv858pxs4SAKd+lgLKkg2lGdgn0+cnk503TQkmFulUDiwKhtVj5gkv+n1ElGSmk94aOCKtoJEsiW/KeA+znap4qiXK3SQRMfQjZhvkJYMZ84A8igumiWF04MfmlcIVcDthyAfBb29pBeyYImPJdCih6GQkYJrAVuEYBG0olkcul1TRJ5MEzrorCSvvCKvwpvl4i56Jcq0SsvRMTVzJluD8a1dLA73sBiX5xIwGPgKkPoVbjDeq+fThcJaeBVQA6Y3btCfOXXODxC/2pdm4pIWDKdymgUuIANDPdBOJlDLRSUFo3rIzBU8DMztLCyhNbkYiWlF1wqqR5WISWCCs3lpslr0tEaxzY90F/RRG3jBMw9SHUbGw/B+bOBC5xgY8oQGowyerZaI6ifMnYGQqmAvD4Rf6XDm4pJWDKdymgUuoQNDt9BOKFNEd3777uwiYX0pQVQ2cBC6ORrOjUYSy61VUlZXmsxKTk92iESwXRrReBN1jbpkqiFu5m6kPIdFOldhuA1ZE6TO+PfYmQRRyygGOL5DF1AptXAAdN28XzN4+AKd+lgGpeH/JKJJCqaZCngOM7JqJXxalDJ8jVioiwuVV2rXxQyeokL6oViqwwuiURLfkZBvatBo5WeU7u1iQCpj6EGm3+M8AJDrA6UodJ8g+jn3UFBWwLI0xjwJMfAKSQJbeMEjDluxRQGXUYNstOAqYGcitbG+SQnFImkhUmw8vvE8vlgZWwX4qPerlZJfK1WOahBR1uq+9uB04eBS6LCKb3xvCMKWBrIJikFtOTzO9rgQO18JKmfJcCqoWdyku3HwFTAzkNJJ8AOmYCi5wgqhVGsiLThouDqNbCEkm85ZooD1mdlAAfjWxJRMsF9l0EvMkyD/V5iS2+uw04pQBcFuQvSQ7TWbGWHdPAMzId5wBbDgG/YESzvr5P+9GmfJcCKu2eQftTRcDUQE4VhArGBo/IOSEqrIK/o6sOwynF2VW2XRL234iXdohHt2YA+88DJKeLW4xAq3y3DzgzyF+SKt8imM6ImTasgf8MBVMX8DT7kO4bJWDKdymg6Gck0EQCpgZyE5tg1aVkRdVsYJFErmIlHuT/qOASQVbt5pV5kOT3uMCS3C35GQL2fwiQVYptszXLd7cC50Sm40QwnRqDfFgDv5BHo7jAliHgl6sBqYPGjQRKEjDluxRQdDgSaCIBUwO5iU1I5aX6/Lo+XtRKhFVQ1iFaUyvM1ZLpw+keuxNt/1Cp/CyZNoyKrx7gnSxMH5ry3V8Cy0UwBdEl+S19EN0kH+7nskpOBNNvgW1czZnKYdgyo035LgVUy7qUF25HAqYGcjuyNNFmmT58FjipEIloTVPmIf44j3ImjUWT4eORLYloOcC+g8AbNkdSGuG7wncr8P6IYJIH78rigugmEUB5hpwnmFYB27MgQE34K89ZHYFG+G6pK1FAVcefe5FAQwiYGsgNMY4nSUTgaWBeLlIZPoxqhYIrEuVaUOWJpYCjlHmYMnUYfUTPmF+8VJLnm7bFa5gVdu++rqeKGmZy3K+AlZHHoohgOi5muOSmSQ0mb0puFbCjaQ3jhdqCgKn7LgVUW7gPG2kLAVMD2Zb20Y6pBORhtEeAxe7U+lnxR/KcDCBXJUOpW1Qs5xD+HRYtlf87gH2NKAgZr6IPJfGg0lX0ZaXlfGBVWOVbAx8CEK8T9npYtDIQTHuqbDN3I4GaCJi671JA1dQdPIgEaiNgaiDXZg2PsomARGu2AidHIldTVh3W8JDpY+Fjd6KJ8dGIlvy9yi/zIIVOJ23TPcdRwmUKeE4BX4o8R+5iAPGVkfKgXa/Kd1CD6SWbuNOW7BMwdd+lgMq+77CFFhEwNZAtaiJNaQIBecj0eJAQD+CUMDm+ROmHeQnM8co8hFXi5YHSCrhe++dPsj0fTMdtzgFPrgR+n+Rg7ksCjSZg6r5LAdXonuL5SGAaAqYGMqGTQCkCTwAzZgWFS+MrD6WQaaT0Q5KHTE+6lAZeVsBPpNJ3F/D4+4E32RskYBMBU/ddCiibepm2ZJ6AqYGceXBsoFEC0YdMx1Yd3gxgutWGUnT04l5gm1EDeXISqIOAqfsuBVQdncJDSSApAVMDOakd3J8EqiHQBzwHQB7GW3KTvKme6hPfq7kk9yGBhhMwdd+lgGp4V/GEJFCegKmBTOYkYILAdEnkcj0FbO8BzjdxbZ6TBBpFwNR9lwKqUT3E85BAFQRMDeQqLs1dSKAmAvEyBlopqDJlDGq6AA8iAcMETN13KaAMdxxPTwJRAqYGMimTgEkC8UKao7t3X3dhFYU0TdrEc5NAtQRM3XcpoKrtAe5HAg0gYGogN8A0noIEpiVA36WDpJWAKd+tS0D19PTcCeA0AF/o7+8fDuGuWrXqEtd1N4f/K6U+39fXd3/4/8qVK89VSj0K4PRohziOc+nWrVu3VOqkEMbAwMDmFStWrK60P98nAVsImBrItrSPdmSXAH03u32b9ZaZ8t2aBVREJD0YFVDh66EYCsWSUuq2UEQF+6wHcEV/f//bSTuPAiopMe5vCwFTA9mW9tGO7BKg72a3b7PeMlO+W5OA6unpkadnbwJwEYCigOrp6ZF6IfcppR6LRpx6e3uv11pfFgqt+P9JO48CKikx7m8LAVMD2Zb20Y7sEqDvZrdvs94yU75bq4CSqbtwK07hBdGm72qtP7dt27bny3WKTP0ppV6IiqwkHUgBlYQW97WJgKmBbFMbaUs2CdB3s9mv7dAqU76bWEAF02/f01pfrpT6bDQHKjI19zkA3w0iVIjmQMWiV8W+qzb/SQ6ggGoHl89mG00N5GzSYqtsIkDftak3aEsSAqZ8N5GAik/RxZPIg6m57wB4JsxviudARRLI/7W/v18eE4B43lQlMBRQlQjxfVsJmBrItraXdmWHAH03O33Zbi0x5buJBFQ8d6mMgLpVolPRKbzguBumSxoPz3X33Xf/cOHChRvbrYPZXhIgARIgARIggfQQqFpAlcpvKiOgpgil6LRfudyoUGStX7/+rqVLl/4gPQhpKQmQAAmQAAmQQLsRqFpARabnSjF6RaJOuVzuZNd1p5QnSCKgqiltwCm8dnPT7LTXVCg5O4TYElsJ0Hdt7RnaVYmAKd+tWkCVMjAegQoTxB3H+Wq0IGZ0Cs9xnOWu63pJ6NFoVHAuhHlR0wGhgKrkLnzfVgKmBrKt7aVd2SFA381OX7ZbS0z5bkMFlHRKPN8pTBAPV+KFiehBB3oVzINjpuROletkCqh2c//stNfUQM4OIbbEVgL0XVt7hnZVImDKdxsuoKQh8Ue5xEsURETUZ4KGe1OA09WOigKigKrkLnzfVgKmBrKt7aVd2SFA381OX7ZbS0z5bl0CqlWdQAHVKvK8br0ETA3keu3i8SRQiQB9txIhvm8rAVO+SwFla4/TrkwSMDWQMwmLjbKKAH3Xqu6gMQkImPJdCqgEncBdSaBeAqYGcr128XgSqESAvluJEN+3lYAp36WAsrXHaVcmCZgayJmExUZZRYC+a1V30JgEBEz5LgVUgk7griRQLwFTA7leu3g8CVQiQN+tRIjv20rAlO9SQNna47QrkwRMDeRMwmKjrCJA37WqO2hMAgKmfJcCKkEncFcSqJeAqYFcr108ngQqEaDvViLE920lYMp3KaBs7XHalUkCpgZyJmGxUVYRoO9a1R00JgEBU75LAZWgE7grCdRLwNRArtcuHk8ClQjQdysR4vu2EjDluxRQtvY47cokAVMDOZOw2CirCNB3reoOGpOAgCnfpYBK0AnclQTqJWBqINdrF48ngUoE6LuVCPF9WwmY8l0KKFt7nHZlkoCpgZxJWGyUVQTou1Z1B41JQMCU71JAJegE7koC9RIwNZDrtYvHk0AlAvTdSoT4vq0ETPkuBZStPU67MknA1EDOJCw2yioC9F2ruoPGJCBgyncpoBJ0AnclgXoJmBrI9drF40mgEgH6biVCfN9WAqZ8lwLK1h6nXZkkYGogZxIWG2UVAfquVd1BYxIQMOW7FFAJOoG7kkC9BEwN5Hrt4vEkUIkAfbcSIb5vKwFTvksBZWuP065MEjA1kDMJi42yigB916ruoDEJCJjyXQqoBJ3AXUmgXgKmBnK9dvF4EqhEgL5biRDft5WAKd+lgLK1x2lXJgmYGsiZhMVGWUWAvmtVd9CYBARM+S4FVIJO4K4kUC8BUwO5Xrt4PAlUIkDfrUSI79tKwJTvUkDZ2uO0K5META3kTMJio6wiQN+1qjtoTAICpnyXAipBJ3BXEqiXgKmBXK9dPJ4EKhGg71YixPdtJWDKdymgbO1x2pVJAqYGciZhsVFWEaDvWtUdNCYBAVO+SwGVoBO4KwnUS8DUQK7XLh5PApUI0HcrEeL7thIw5bsUULb2OO3KJAFTAzmTsNgoqwjQd63qDhqTgIAp36WAStAJ3JUE6iVgaiDXaxePJ4FKBOi7lQjxfVsJmPJdCihbe5x2ZZKAqYGcSVhslFUE6LtWdQeNSUDAlO9SQCXoBO5KAvUSMDWQ67WLx5NAJQL03UqE+L6tBEz5LgWUrT1OuzJJwNRAziQsNsoqAvRdq7qDxiQgYMp3KaASdAJ3JYF6CZgayPXaxeNJoBIB+m4lQnzfVgKmfJcCytYep12ZJGBqIGcSFhtlFQH6rlXdQWMSEDDluxRQCTqBu5JAvQRMDeR67eLxJFCJAH23EiG+bysBU75LAWVrj9OuTBIwNZAzCYuNsooAfdeq7qAxCQiY8l0KqASdwF1JoF4CpgZyvXbxeBKoRIC+W4kQ37eVgCnfpYCytcdpVyYJmBrImYTFRllFgL5rVXfQmAQETPkuBVSCTuCuJFAvAVMDuV67eDwJVCJA361EiO/bSsCU71JA2drjtCuTBEwN5EzCYqOsIkDftao7aEwCAqZ8lwIqQSdwVxKol4CpgVyvXTyeBCoRoO9WIsT3bSVgyncpoGztcdqVSQKmBnImYbFRVhGg71rVHTQmAQFTvksBlaATuCsJ1EvA1ECu1y4eTwKVCNB3KxHi+7YSMOW7FFC29jjtyiQBUwM5k7DYKKsI0Het6g4ak4CAKd+lgErQCdyVBOolYGog12sXjyeBSgTou5UI8X1bCZjyXQooW3ucdmWSgKmBnElYbJRVBOi7VnUHjUlAwJTvUkAl6ATuSgL1EjA1kOu1i8eTQCUC9N1KhPi+rQRM+S4FlK09TrsyScDUQM4kLDbKKgL0Xau6g8YkIGDKdymgEnQCdyWBegmYGsj12sXjSaASAfpuJUJ831YCpnyXAsrWHqddmSRgaiBnEhYbZRUB+q5V3UFjEhAw5bsUUAk6gbuSQL0ETA3keu3i8SRQiQB9txIhvm8rAVO+SwFla4/TrkwSMDWQMwmLjbKKAH3Xqu6gMQkImPJdCqgEncBdSaBeAqYGcr128XgSqESAvluJEN+3lYAp361LQPX09NwJ4DQAX+jv7x8WeD09PScC2ATgoihMpdTn+/r67g9f6+3tvV5r/Z3g/1e01pdv27bt+Wo6IIQxMDCwecWKFaurOYb7kIANBEwNZBvaRhuyTYC+m+3+zXLrTPluzQJq1apVl7iuuxnAg1EBtXLlynOVUt/VWn+unCAKxNMNAK7o7+9/O/5/pY6kgKpEiO/bSsDUQLa1vbQrOwTou9npy3ZriSnfrUlAxaJMkwRUIKzWh+Io3lHhsUqpe8OIVE9PzywA9ymlHotGqcp1MgVUu7l/dtpraiBnhxBbYisB+q6tPUO7KhEw5bu1CiiZugu3SVN4QTRpaX9//82lGlUuQhUcd1k0mkUBVckt+H7aCJgayGnjQHvTR4C+m74+o8U+AVO+m1hABRGm70nOklLqs9EcqDCSBOAz0Y6L5j+Vi1AlmcZjBIrDIq0ETA3ktPKg3ekhQN9NT1/R0skETPluIgEVn2qLJ5FHpvZeCiNJQcTpUaXUbTI9RwFF125nAqYGcjszZdubQ4C+2xzOvErjCZjy3UQCKj7NVmoVXqmmR6NLjuMsd113So5UuM/69evvWrp06Q8aj5BnJAESIAESIAESIIHGEKhaQJXKXapWQEWn/XK53MkUUI3pPJ6FBEiABEiABEigNQSqFlCxuk1xa6et4xQVUHJgqTIHSZLIg4ufAGAxgB2tQcerkkByAqZCyckt4REkkIwAfTcZL+5tDwFTvlu1gCqFIh6BCvOdHMf57NatW7eEx0TFEQApWbCpnjIGFFD2OCYtSUbA1EBOZgX3JoHkBOi7yZnxCDsImPLdhgooQRWIqkvDOlBhwU3HcS4NRVUgqG4Nq48nWYEX6Q5GoOzwTVqRgICpgZzABO5KAjURoO/WhI0HWUDAlO82XEBFRNRXQ25R8RSLStX0KBdGoCzwSJpQEwFTA7kmY3gQCSQgQN9NAIu7WkXAlO/WJaBaTIgRqBZ3AC+fnICpgZzcEh5BAskI0HeT8eLe9hAw5bsUUPb0MS1pAwKmBnIboGMTW0yAvtviDuDlayZgyncpoGruEh5IAskJmBrIyS3hESSQjAB9Nxkv7m0PAVO+SwFlTx/TkjYgYGogtwE6NrHFBOi7Le4AXr5mAqZ8lwKq5i7hgSSQnICpgZzcEh5BAskI0HeT8eLe9hAw5btpFlD29A4tIQESIAESIAESaCsCFFBt1d1sLAmQAAmQAAmQQCMItExA9fT0SEXy+wB8JmxIrfWiYo+ZmfJYmRLXeiYs9NkIiDxHexFosu+eKJX7AVwUUF7f399/c3sRZ2sbRaCRvhvaFBRLvgHAF/r7+4djr2+O2P5gfJ9GtYvnyT6BZvpumUfXTdENLRFQERDS696gm6ZiuQzMK/r7+98uVbE8/lr8/1LXildLz77rsYWNItBk3w3F0+ZQNAW+C4qoRvVo+5ynkb4bUgsf3wXgF1FxFL+fl7p2+5BnS+sl0EzfFVurvc+2REAFg+67WuvPbdu27fkQbvTZetU8M6+np8f7gJnuuXrBQF4fjTiFxzmO89XoM/vq7WQen30CzfTdUl8Y6LvZ9zFTLWyU74b2xb6lT4oulfoAKvesVFPt5XmzQ6DJvuvNjimlHuvr67t/OootEVDlDIo+dFhrfbpSaorISroPgFvlevzGnp3BZGNLkvplNf5dynfDb2LVDG4bOdEm+wgk9V2ZMQjFk6RduK57OYDTKk3PUfzb1/dpt8iE7wZ++j2t9VeiAZ5SrKwRUJEQ3WsidkpFjqQB0W/ljuMsd113UnQpuo/jOJ90XfdO+bCR17XW4bP3mAOV9pFjkf0mfFcipgC+Ehf/8WtZhIGmpJBALb4r6RTRpkZnDqI5UHEcwT1dPpgur/TBlEKUNLnJBEz5bjj9HGtOSc1gjYCKz5k3QkDlcrn/vVAofF8ScJVSnw/DccyBarKnZ/xyJnxXBJRS6iqtdTEHUDCG3+IBFPOiMo6XzTNIoBbfrUVAMQfKYCe26alN+W40uhqm+JTTDFYIqEgi4r+GU20NFlCTPmxK5U61qQ+y2XUSMOW7IqC01icppR4FUBwXwUD+KgCuxquz79r98Fp9t0YBdSeATzP61O5e15j2N9N3o19co/nW8nrLBVQpEGJYIwVUvNGcBmmME7f7WUz6brjoIXKN070Bq9QntNbXAfCmutu9D9j+2gjU47tJBVQg+imeausqHhUj0EzfDS9dTjO0VECVAyFGl8u6T5g09pcA/u94wi0FFMdkvQSa4LuTaupEBvKUlaf1toXHtxeBen03nuc0XQ4UxVN7+Zbp1jbTd6NtsU5ATQeiXMgsvgKpmjIGUcEVDnxO4Zl282yfv8m+OykHiom42fYt061rhO/GbSwnoCieTPdme52/Wb5byp/LrSBtSQSq2kTYQPzcGs6bT1NIs+w+cbEUUZJnshp5ew3ARrS2mb4b3jCUUrfJAohqr92IdvIc2SNQrf9Uc9+NfTuX/KZJZQzi58geTbaomQSa6bsl7rvhU1OkyZNmBloioMqUSQ/7Y9JywUqPaZGDKu1TogQ8HynQTO/P0LWa7bslcqCKq0kzhJVNaQKBRvtuZFp5koCKfNiFjx+a1LroiugmNJuXyACBZvluiCp+3wVQUjO0REBloD/ZBBIgARIgARIggTYmQAHVxp3PppMACZAACZAACdRGgAKqNm48igRIgARIgARIoI0JUEC1ceez6SRAAiRAAiRAArURoICqjRuPIgESIAESIAESaGMCFFBt3PlsOgmQAAmQAAmQQG0EKKBq48ajSIAESIAESIAE2pgABVQbdz6bTgIkQAIkQAIkUBsBCqjauPEoEiABEiABEiCBNiZAAdXGnc+mkwAJkAAJkAAJ1Ebg/wfRjZEQvvXxvgAAAABJRU5ErkJgg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1" name="Picture 9"/>
          <p:cNvPicPr>
            <a:picLocks noChangeAspect="1" noChangeArrowheads="1"/>
          </p:cNvPicPr>
          <p:nvPr/>
        </p:nvPicPr>
        <p:blipFill rotWithShape="1">
          <a:blip r:embed="rId2">
            <a:extLst>
              <a:ext uri="{28A0092B-C50C-407E-A947-70E740481C1C}">
                <a14:useLocalDpi xmlns:a14="http://schemas.microsoft.com/office/drawing/2010/main" val="0"/>
              </a:ext>
            </a:extLst>
          </a:blip>
          <a:srcRect l="15552" t="19261" r="40055" b="31772"/>
          <a:stretch/>
        </p:blipFill>
        <p:spPr bwMode="auto">
          <a:xfrm>
            <a:off x="307974" y="322776"/>
            <a:ext cx="8836025" cy="49784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6588224" y="5301207"/>
            <a:ext cx="2339751" cy="369332"/>
          </a:xfrm>
          <a:prstGeom prst="rect">
            <a:avLst/>
          </a:prstGeom>
          <a:noFill/>
        </p:spPr>
        <p:txBody>
          <a:bodyPr wrap="square" rtlCol="0">
            <a:spAutoFit/>
          </a:bodyPr>
          <a:lstStyle/>
          <a:p>
            <a:r>
              <a:rPr lang="en-GB" dirty="0"/>
              <a:t>BBC, 2016 </a:t>
            </a:r>
          </a:p>
        </p:txBody>
      </p:sp>
    </p:spTree>
    <p:extLst>
      <p:ext uri="{BB962C8B-B14F-4D97-AF65-F5344CB8AC3E}">
        <p14:creationId xmlns:p14="http://schemas.microsoft.com/office/powerpoint/2010/main" val="1690021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354" t="14849" r="42345" b="32414"/>
          <a:stretch/>
        </p:blipFill>
        <p:spPr bwMode="auto">
          <a:xfrm>
            <a:off x="251520" y="260647"/>
            <a:ext cx="8280920" cy="5172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588224" y="5301207"/>
            <a:ext cx="2339751" cy="369332"/>
          </a:xfrm>
          <a:prstGeom prst="rect">
            <a:avLst/>
          </a:prstGeom>
          <a:noFill/>
        </p:spPr>
        <p:txBody>
          <a:bodyPr wrap="square" rtlCol="0">
            <a:spAutoFit/>
          </a:bodyPr>
          <a:lstStyle/>
          <a:p>
            <a:r>
              <a:rPr lang="en-GB" dirty="0"/>
              <a:t>BBC, 2016 </a:t>
            </a:r>
          </a:p>
        </p:txBody>
      </p:sp>
    </p:spTree>
    <p:extLst>
      <p:ext uri="{BB962C8B-B14F-4D97-AF65-F5344CB8AC3E}">
        <p14:creationId xmlns:p14="http://schemas.microsoft.com/office/powerpoint/2010/main" val="3656327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432" t="23075" r="41284" b="25532"/>
          <a:stretch/>
        </p:blipFill>
        <p:spPr bwMode="auto">
          <a:xfrm>
            <a:off x="395536" y="260648"/>
            <a:ext cx="8748464" cy="5143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588224" y="5301207"/>
            <a:ext cx="2339751" cy="369332"/>
          </a:xfrm>
          <a:prstGeom prst="rect">
            <a:avLst/>
          </a:prstGeom>
          <a:noFill/>
        </p:spPr>
        <p:txBody>
          <a:bodyPr wrap="square" rtlCol="0">
            <a:spAutoFit/>
          </a:bodyPr>
          <a:lstStyle/>
          <a:p>
            <a:r>
              <a:rPr lang="en-GB" dirty="0"/>
              <a:t>BBC, 2016 </a:t>
            </a:r>
          </a:p>
        </p:txBody>
      </p:sp>
    </p:spTree>
    <p:extLst>
      <p:ext uri="{BB962C8B-B14F-4D97-AF65-F5344CB8AC3E}">
        <p14:creationId xmlns:p14="http://schemas.microsoft.com/office/powerpoint/2010/main" val="4228389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 Context of Educational Reform </a:t>
            </a:r>
          </a:p>
        </p:txBody>
      </p:sp>
      <p:sp>
        <p:nvSpPr>
          <p:cNvPr id="3" name="Content Placeholder 2"/>
          <p:cNvSpPr>
            <a:spLocks noGrp="1"/>
          </p:cNvSpPr>
          <p:nvPr>
            <p:ph idx="1"/>
          </p:nvPr>
        </p:nvSpPr>
        <p:spPr/>
        <p:txBody>
          <a:bodyPr/>
          <a:lstStyle/>
          <a:p>
            <a:r>
              <a:rPr lang="en-GB" dirty="0"/>
              <a:t>Divergent paths </a:t>
            </a:r>
          </a:p>
          <a:p>
            <a:pPr lvl="1"/>
            <a:r>
              <a:rPr lang="en-GB" dirty="0"/>
              <a:t>England – Academies, free schools, grammar schools </a:t>
            </a:r>
          </a:p>
          <a:p>
            <a:pPr lvl="1"/>
            <a:r>
              <a:rPr lang="en-GB" dirty="0"/>
              <a:t>Wales – retained a ‘comprehensive’ education system (for the most part)</a:t>
            </a:r>
          </a:p>
        </p:txBody>
      </p:sp>
    </p:spTree>
    <p:extLst>
      <p:ext uri="{BB962C8B-B14F-4D97-AF65-F5344CB8AC3E}">
        <p14:creationId xmlns:p14="http://schemas.microsoft.com/office/powerpoint/2010/main" val="2299760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Tackling Poverty Initiatives</a:t>
            </a:r>
            <a:br>
              <a:rPr lang="en-GB" dirty="0"/>
            </a:br>
            <a:r>
              <a:rPr lang="en-GB" dirty="0"/>
              <a:t>(A Sample…)  </a:t>
            </a:r>
          </a:p>
        </p:txBody>
      </p:sp>
      <p:sp>
        <p:nvSpPr>
          <p:cNvPr id="4" name="Explosion 2 3"/>
          <p:cNvSpPr/>
          <p:nvPr/>
        </p:nvSpPr>
        <p:spPr>
          <a:xfrm>
            <a:off x="107504" y="1196752"/>
            <a:ext cx="3960440" cy="2448272"/>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000" dirty="0"/>
              <a:t>Communities First </a:t>
            </a:r>
          </a:p>
        </p:txBody>
      </p:sp>
      <p:sp>
        <p:nvSpPr>
          <p:cNvPr id="5" name="Explosion 2 4"/>
          <p:cNvSpPr/>
          <p:nvPr/>
        </p:nvSpPr>
        <p:spPr>
          <a:xfrm>
            <a:off x="251520" y="3599972"/>
            <a:ext cx="2835954" cy="1962311"/>
          </a:xfrm>
          <a:prstGeom prst="irregularSeal2">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GB" dirty="0"/>
              <a:t>Pupil Deprivation Grant </a:t>
            </a:r>
          </a:p>
        </p:txBody>
      </p:sp>
      <p:sp>
        <p:nvSpPr>
          <p:cNvPr id="6" name="Explosion 2 5"/>
          <p:cNvSpPr/>
          <p:nvPr/>
        </p:nvSpPr>
        <p:spPr>
          <a:xfrm>
            <a:off x="2845703" y="2420888"/>
            <a:ext cx="3672408" cy="229531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3600" dirty="0"/>
              <a:t>RAISE </a:t>
            </a:r>
          </a:p>
        </p:txBody>
      </p:sp>
      <p:sp>
        <p:nvSpPr>
          <p:cNvPr id="7" name="Explosion 2 6"/>
          <p:cNvSpPr/>
          <p:nvPr/>
        </p:nvSpPr>
        <p:spPr>
          <a:xfrm>
            <a:off x="5876441" y="3325562"/>
            <a:ext cx="3312368" cy="2236721"/>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000" dirty="0"/>
              <a:t>Schools Challenge </a:t>
            </a:r>
            <a:r>
              <a:rPr lang="en-GB" sz="2000" dirty="0" err="1"/>
              <a:t>Cymru</a:t>
            </a:r>
            <a:r>
              <a:rPr lang="en-GB" sz="2000" dirty="0"/>
              <a:t> </a:t>
            </a:r>
          </a:p>
        </p:txBody>
      </p:sp>
      <p:sp>
        <p:nvSpPr>
          <p:cNvPr id="8" name="Explosion 2 7"/>
          <p:cNvSpPr/>
          <p:nvPr/>
        </p:nvSpPr>
        <p:spPr>
          <a:xfrm>
            <a:off x="5975648" y="1196752"/>
            <a:ext cx="3168352" cy="2160240"/>
          </a:xfrm>
          <a:prstGeom prst="irregularSeal2">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GB" sz="3200" dirty="0"/>
              <a:t>Flying Start</a:t>
            </a:r>
          </a:p>
        </p:txBody>
      </p:sp>
      <p:sp>
        <p:nvSpPr>
          <p:cNvPr id="9" name="TextBox 8"/>
          <p:cNvSpPr txBox="1"/>
          <p:nvPr/>
        </p:nvSpPr>
        <p:spPr>
          <a:xfrm>
            <a:off x="7284914" y="6412686"/>
            <a:ext cx="1803715" cy="369332"/>
          </a:xfrm>
          <a:prstGeom prst="rect">
            <a:avLst/>
          </a:prstGeom>
          <a:noFill/>
        </p:spPr>
        <p:txBody>
          <a:bodyPr wrap="square" rtlCol="0">
            <a:spAutoFit/>
          </a:bodyPr>
          <a:lstStyle/>
          <a:p>
            <a:r>
              <a:rPr lang="en-GB" dirty="0" err="1"/>
              <a:t>Grigg</a:t>
            </a:r>
            <a:r>
              <a:rPr lang="en-GB" dirty="0"/>
              <a:t> et al, 2014 </a:t>
            </a:r>
          </a:p>
        </p:txBody>
      </p:sp>
    </p:spTree>
    <p:extLst>
      <p:ext uri="{BB962C8B-B14F-4D97-AF65-F5344CB8AC3E}">
        <p14:creationId xmlns:p14="http://schemas.microsoft.com/office/powerpoint/2010/main" val="1298404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Tackling Poverty </a:t>
            </a:r>
          </a:p>
        </p:txBody>
      </p:sp>
      <p:sp>
        <p:nvSpPr>
          <p:cNvPr id="3" name="Content Placeholder 2"/>
          <p:cNvSpPr>
            <a:spLocks noGrp="1"/>
          </p:cNvSpPr>
          <p:nvPr>
            <p:ph idx="1"/>
          </p:nvPr>
        </p:nvSpPr>
        <p:spPr>
          <a:xfrm>
            <a:off x="457200" y="1600200"/>
            <a:ext cx="8229600" cy="3845024"/>
          </a:xfrm>
        </p:spPr>
        <p:style>
          <a:lnRef idx="2">
            <a:schemeClr val="accent5"/>
          </a:lnRef>
          <a:fillRef idx="1">
            <a:schemeClr val="lt1"/>
          </a:fillRef>
          <a:effectRef idx="0">
            <a:schemeClr val="accent5"/>
          </a:effectRef>
          <a:fontRef idx="minor">
            <a:schemeClr val="dk1"/>
          </a:fontRef>
        </p:style>
        <p:txBody>
          <a:bodyPr>
            <a:normAutofit fontScale="62500" lnSpcReduction="20000"/>
          </a:bodyPr>
          <a:lstStyle/>
          <a:p>
            <a:r>
              <a:rPr lang="en-GB" dirty="0"/>
              <a:t>Develop a whole-school strategic approach.</a:t>
            </a:r>
          </a:p>
          <a:p>
            <a:r>
              <a:rPr lang="en-GB" dirty="0"/>
              <a:t>Tracking progress using data.</a:t>
            </a:r>
          </a:p>
          <a:p>
            <a:r>
              <a:rPr lang="en-GB" dirty="0"/>
              <a:t>Improving disadvantaged learners’ literacy.</a:t>
            </a:r>
          </a:p>
          <a:p>
            <a:r>
              <a:rPr lang="en-GB" dirty="0"/>
              <a:t>Focus on social and emotional skills.</a:t>
            </a:r>
          </a:p>
          <a:p>
            <a:r>
              <a:rPr lang="en-GB" dirty="0"/>
              <a:t>Tailor the curriculum to meet the needs of disadvantaged pupils.</a:t>
            </a:r>
          </a:p>
          <a:p>
            <a:r>
              <a:rPr lang="en-GB" dirty="0"/>
              <a:t>Improve and track attendance.</a:t>
            </a:r>
          </a:p>
          <a:p>
            <a:r>
              <a:rPr lang="en-GB" dirty="0"/>
              <a:t>Enriched curriculums and extra-curricular experiences.</a:t>
            </a:r>
          </a:p>
          <a:p>
            <a:r>
              <a:rPr lang="en-GB" dirty="0"/>
              <a:t>Engaging with parents. </a:t>
            </a:r>
          </a:p>
          <a:p>
            <a:r>
              <a:rPr lang="en-GB" dirty="0"/>
              <a:t>Listening to learners.</a:t>
            </a:r>
          </a:p>
          <a:p>
            <a:r>
              <a:rPr lang="en-GB" dirty="0"/>
              <a:t>Developing expertise of staff to meet the needs of disadvantaged pupils. </a:t>
            </a:r>
          </a:p>
          <a:p>
            <a:pPr marL="0" indent="0" algn="r">
              <a:buNone/>
            </a:pPr>
            <a:r>
              <a:rPr lang="en-GB" dirty="0"/>
              <a:t>Estyn, 2012 </a:t>
            </a:r>
          </a:p>
        </p:txBody>
      </p:sp>
    </p:spTree>
    <p:extLst>
      <p:ext uri="{BB962C8B-B14F-4D97-AF65-F5344CB8AC3E}">
        <p14:creationId xmlns:p14="http://schemas.microsoft.com/office/powerpoint/2010/main" val="1680949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spcBef>
                <a:spcPts val="0"/>
              </a:spcBef>
              <a:defRPr/>
            </a:pPr>
            <a:br>
              <a:rPr lang="en-GB" sz="2800" dirty="0"/>
            </a:br>
            <a:br>
              <a:rPr lang="en-GB" sz="2800" dirty="0"/>
            </a:br>
            <a:r>
              <a:rPr lang="en-GB" sz="3600" i="1" dirty="0"/>
              <a:t>Rewriting the Future</a:t>
            </a:r>
            <a:br>
              <a:rPr lang="en-GB" sz="3600" i="1" dirty="0"/>
            </a:br>
            <a:r>
              <a:rPr lang="en-GB" sz="3600" dirty="0"/>
              <a:t>Reducing the impact of poverty on education</a:t>
            </a:r>
            <a:br>
              <a:rPr lang="en-GB" sz="3600" dirty="0"/>
            </a:br>
            <a:br>
              <a:rPr lang="en-GB" sz="3600" dirty="0"/>
            </a:br>
            <a:endParaRPr lang="en-GB" sz="3600" dirty="0"/>
          </a:p>
        </p:txBody>
      </p:sp>
      <p:sp>
        <p:nvSpPr>
          <p:cNvPr id="5" name="Content Placeholder 4"/>
          <p:cNvSpPr>
            <a:spLocks noGrp="1"/>
          </p:cNvSpPr>
          <p:nvPr>
            <p:ph idx="1"/>
          </p:nvPr>
        </p:nvSpPr>
        <p:spPr>
          <a:xfrm>
            <a:off x="539552" y="4221089"/>
            <a:ext cx="8229600" cy="1368152"/>
          </a:xfrm>
        </p:spPr>
        <p:txBody>
          <a:bodyPr>
            <a:normAutofit fontScale="62500" lnSpcReduction="20000"/>
          </a:bodyPr>
          <a:lstStyle/>
          <a:p>
            <a:r>
              <a:rPr lang="en-GB" sz="3100" dirty="0"/>
              <a:t>Families and communities provide the context for learning for children.</a:t>
            </a:r>
          </a:p>
          <a:p>
            <a:pPr marL="0" indent="0" algn="r">
              <a:buNone/>
            </a:pPr>
            <a:r>
              <a:rPr lang="en-GB" sz="2400" dirty="0"/>
              <a:t> (Welsh Government, 2015)</a:t>
            </a:r>
          </a:p>
          <a:p>
            <a:r>
              <a:rPr lang="en-GB" sz="3000" dirty="0"/>
              <a:t>High quality teaching and learning is the most effective way of closing the gap within a school context.</a:t>
            </a:r>
          </a:p>
          <a:p>
            <a:pPr marL="0" indent="0" algn="r">
              <a:buNone/>
            </a:pPr>
            <a:r>
              <a:rPr lang="en-GB" sz="2400" dirty="0"/>
              <a:t> (Welsh Government, 2014). </a:t>
            </a:r>
          </a:p>
        </p:txBody>
      </p:sp>
      <p:sp>
        <p:nvSpPr>
          <p:cNvPr id="6" name="Rounded Rectangle 5"/>
          <p:cNvSpPr/>
          <p:nvPr/>
        </p:nvSpPr>
        <p:spPr>
          <a:xfrm>
            <a:off x="538746" y="1556792"/>
            <a:ext cx="3888432" cy="108012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defRPr/>
            </a:pPr>
            <a:r>
              <a:rPr lang="en-GB" sz="2800" dirty="0"/>
              <a:t>High quality learning and teaching</a:t>
            </a:r>
          </a:p>
        </p:txBody>
      </p:sp>
      <p:sp>
        <p:nvSpPr>
          <p:cNvPr id="7" name="Rounded Rectangle 6"/>
          <p:cNvSpPr/>
          <p:nvPr/>
        </p:nvSpPr>
        <p:spPr>
          <a:xfrm>
            <a:off x="4788024" y="2852936"/>
            <a:ext cx="3816424" cy="108012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defRPr/>
            </a:pPr>
            <a:r>
              <a:rPr lang="en-GB" sz="2800" dirty="0"/>
              <a:t>High expectations and aspirations</a:t>
            </a:r>
          </a:p>
        </p:txBody>
      </p:sp>
      <p:sp>
        <p:nvSpPr>
          <p:cNvPr id="8" name="Rounded Rectangle 7"/>
          <p:cNvSpPr/>
          <p:nvPr/>
        </p:nvSpPr>
        <p:spPr>
          <a:xfrm>
            <a:off x="538746" y="2852936"/>
            <a:ext cx="3889237" cy="108012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defRPr/>
            </a:pPr>
            <a:r>
              <a:rPr lang="en-GB" sz="2800" dirty="0"/>
              <a:t>Family and community engagement</a:t>
            </a:r>
          </a:p>
        </p:txBody>
      </p:sp>
      <p:sp>
        <p:nvSpPr>
          <p:cNvPr id="9" name="Rounded Rectangle 8"/>
          <p:cNvSpPr/>
          <p:nvPr/>
        </p:nvSpPr>
        <p:spPr>
          <a:xfrm>
            <a:off x="4799460" y="1556792"/>
            <a:ext cx="3816424" cy="108012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defRPr/>
            </a:pPr>
            <a:r>
              <a:rPr lang="en-GB" sz="4000" dirty="0"/>
              <a:t>Early years</a:t>
            </a:r>
          </a:p>
        </p:txBody>
      </p:sp>
    </p:spTree>
    <p:extLst>
      <p:ext uri="{BB962C8B-B14F-4D97-AF65-F5344CB8AC3E}">
        <p14:creationId xmlns:p14="http://schemas.microsoft.com/office/powerpoint/2010/main" val="1991173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additive="base">
                                        <p:cTn id="2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242481586"/>
              </p:ext>
            </p:extLst>
          </p:nvPr>
        </p:nvGraphicFramePr>
        <p:xfrm>
          <a:off x="755576" y="404663"/>
          <a:ext cx="7488832" cy="3945794"/>
        </p:xfrm>
        <a:graphic>
          <a:graphicData uri="http://schemas.openxmlformats.org/drawingml/2006/table">
            <a:tbl>
              <a:tblPr firstRow="1" bandRow="1">
                <a:tableStyleId>{5940675A-B579-460E-94D1-54222C63F5DA}</a:tableStyleId>
              </a:tblPr>
              <a:tblGrid>
                <a:gridCol w="3744416">
                  <a:extLst>
                    <a:ext uri="{9D8B030D-6E8A-4147-A177-3AD203B41FA5}">
                      <a16:colId xmlns:a16="http://schemas.microsoft.com/office/drawing/2014/main" val="20000"/>
                    </a:ext>
                  </a:extLst>
                </a:gridCol>
                <a:gridCol w="3744416">
                  <a:extLst>
                    <a:ext uri="{9D8B030D-6E8A-4147-A177-3AD203B41FA5}">
                      <a16:colId xmlns:a16="http://schemas.microsoft.com/office/drawing/2014/main" val="20001"/>
                    </a:ext>
                  </a:extLst>
                </a:gridCol>
              </a:tblGrid>
              <a:tr h="1527599">
                <a:tc>
                  <a:txBody>
                    <a:bodyPr/>
                    <a:lstStyle/>
                    <a:p>
                      <a:r>
                        <a:rPr lang="en-GB" sz="1400" dirty="0"/>
                        <a:t>Coe et al (2014):</a:t>
                      </a:r>
                    </a:p>
                    <a:p>
                      <a:endParaRPr lang="en-GB" sz="1400" dirty="0"/>
                    </a:p>
                    <a:p>
                      <a:pPr algn="ctr"/>
                      <a:r>
                        <a:rPr lang="en-GB" sz="1400" b="1" dirty="0"/>
                        <a:t>Strong</a:t>
                      </a:r>
                      <a:r>
                        <a:rPr lang="en-GB" sz="1400" b="1" baseline="0" dirty="0"/>
                        <a:t> Evidence of </a:t>
                      </a:r>
                    </a:p>
                    <a:p>
                      <a:pPr algn="ctr"/>
                      <a:r>
                        <a:rPr lang="en-GB" sz="1400" b="1" baseline="0" dirty="0"/>
                        <a:t>Impact on Student Outcomes: </a:t>
                      </a:r>
                      <a:r>
                        <a:rPr lang="en-GB" sz="1400" b="1" dirty="0"/>
                        <a:t> </a:t>
                      </a:r>
                    </a:p>
                    <a:p>
                      <a:endParaRPr lang="en-GB" sz="1400" dirty="0"/>
                    </a:p>
                    <a:p>
                      <a:pPr marL="285750" indent="-285750">
                        <a:buFont typeface="Arial" panose="020B0604020202020204" pitchFamily="34" charset="0"/>
                        <a:buChar char="•"/>
                      </a:pPr>
                      <a:r>
                        <a:rPr lang="en-GB" sz="1400" dirty="0">
                          <a:solidFill>
                            <a:schemeClr val="accent3"/>
                          </a:solidFill>
                        </a:rPr>
                        <a:t>(Pedagogical) content knowledge </a:t>
                      </a:r>
                    </a:p>
                    <a:p>
                      <a:pPr marL="285750" indent="-285750">
                        <a:buFont typeface="Arial" panose="020B0604020202020204" pitchFamily="34" charset="0"/>
                        <a:buChar char="•"/>
                      </a:pPr>
                      <a:r>
                        <a:rPr lang="en-GB" sz="1400" dirty="0">
                          <a:solidFill>
                            <a:schemeClr val="accent3"/>
                          </a:solidFill>
                        </a:rPr>
                        <a:t>Quality of instruction</a:t>
                      </a:r>
                      <a:r>
                        <a:rPr lang="en-GB" sz="1400" baseline="0" dirty="0">
                          <a:solidFill>
                            <a:schemeClr val="accent3"/>
                          </a:solidFill>
                        </a:rPr>
                        <a:t> </a:t>
                      </a:r>
                      <a:endParaRPr lang="en-GB" sz="1400" dirty="0">
                        <a:solidFill>
                          <a:schemeClr val="accent3"/>
                        </a:solidFill>
                      </a:endParaRPr>
                    </a:p>
                  </a:txBody>
                  <a:tcPr/>
                </a:tc>
                <a:tc>
                  <a:txBody>
                    <a:bodyPr/>
                    <a:lstStyle/>
                    <a:p>
                      <a:r>
                        <a:rPr lang="en-GB" sz="1400" dirty="0"/>
                        <a:t>Higgins</a:t>
                      </a:r>
                      <a:r>
                        <a:rPr lang="en-GB" sz="1400" baseline="0" dirty="0"/>
                        <a:t> et al (2014):</a:t>
                      </a:r>
                    </a:p>
                    <a:p>
                      <a:endParaRPr lang="en-GB" sz="1400" baseline="0" dirty="0"/>
                    </a:p>
                    <a:p>
                      <a:pPr algn="ctr"/>
                      <a:r>
                        <a:rPr lang="en-GB" sz="1400" b="1" baseline="0" dirty="0"/>
                        <a:t>Highest impact: </a:t>
                      </a:r>
                    </a:p>
                    <a:p>
                      <a:pPr algn="ctr"/>
                      <a:r>
                        <a:rPr lang="en-GB" sz="1400" b="1" baseline="0" dirty="0"/>
                        <a:t>+ 8 months</a:t>
                      </a:r>
                    </a:p>
                    <a:p>
                      <a:pPr algn="ctr"/>
                      <a:endParaRPr lang="en-GB" sz="1400" b="1" baseline="0" dirty="0"/>
                    </a:p>
                    <a:p>
                      <a:pPr marL="457200" indent="-457200" algn="l">
                        <a:buFont typeface="Arial" panose="020B0604020202020204" pitchFamily="34" charset="0"/>
                        <a:buChar char="•"/>
                      </a:pPr>
                      <a:r>
                        <a:rPr lang="en-GB" sz="1400" b="0" baseline="0" dirty="0">
                          <a:solidFill>
                            <a:schemeClr val="accent4"/>
                          </a:solidFill>
                        </a:rPr>
                        <a:t>Feedback </a:t>
                      </a:r>
                    </a:p>
                    <a:p>
                      <a:pPr marL="457200" indent="-457200" algn="l">
                        <a:buFont typeface="Arial" panose="020B0604020202020204" pitchFamily="34" charset="0"/>
                        <a:buChar char="•"/>
                      </a:pPr>
                      <a:r>
                        <a:rPr lang="en-GB" sz="1400" b="0" baseline="0" dirty="0">
                          <a:solidFill>
                            <a:schemeClr val="accent4"/>
                          </a:solidFill>
                        </a:rPr>
                        <a:t>Metacognition and self regulation </a:t>
                      </a:r>
                      <a:endParaRPr lang="en-GB" sz="1400" b="0" dirty="0">
                        <a:solidFill>
                          <a:schemeClr val="accent4"/>
                        </a:solidFill>
                      </a:endParaRPr>
                    </a:p>
                  </a:txBody>
                  <a:tcPr/>
                </a:tc>
                <a:extLst>
                  <a:ext uri="{0D108BD9-81ED-4DB2-BD59-A6C34878D82A}">
                    <a16:rowId xmlns:a16="http://schemas.microsoft.com/office/drawing/2014/main" val="10000"/>
                  </a:ext>
                </a:extLst>
              </a:tr>
              <a:tr h="2360834">
                <a:tc>
                  <a:txBody>
                    <a:bodyPr/>
                    <a:lstStyle/>
                    <a:p>
                      <a:r>
                        <a:rPr lang="en-GB" sz="1400" dirty="0"/>
                        <a:t>Hattie (2012):</a:t>
                      </a:r>
                      <a:r>
                        <a:rPr lang="en-GB" sz="1400" baseline="0" dirty="0"/>
                        <a:t> </a:t>
                      </a:r>
                    </a:p>
                    <a:p>
                      <a:endParaRPr lang="en-GB" sz="1400" baseline="0" dirty="0"/>
                    </a:p>
                    <a:p>
                      <a:r>
                        <a:rPr lang="en-GB" sz="1400" dirty="0"/>
                        <a:t>Expert teachers :</a:t>
                      </a:r>
                    </a:p>
                    <a:p>
                      <a:pPr marL="285750" indent="-285750">
                        <a:buFont typeface="Arial" panose="020B0604020202020204" pitchFamily="34" charset="0"/>
                        <a:buChar char="•"/>
                      </a:pPr>
                      <a:r>
                        <a:rPr lang="en-GB" sz="1400" dirty="0">
                          <a:solidFill>
                            <a:schemeClr val="accent3"/>
                          </a:solidFill>
                        </a:rPr>
                        <a:t>Identify the most important ways to represent the subjects they teach</a:t>
                      </a:r>
                    </a:p>
                    <a:p>
                      <a:pPr marL="285750" indent="-285750">
                        <a:buFont typeface="Arial" panose="020B0604020202020204" pitchFamily="34" charset="0"/>
                        <a:buChar char="•"/>
                      </a:pPr>
                      <a:r>
                        <a:rPr lang="en-GB" sz="1400" dirty="0">
                          <a:solidFill>
                            <a:schemeClr val="accent4"/>
                          </a:solidFill>
                        </a:rPr>
                        <a:t>Monitor learning and provide feedback</a:t>
                      </a:r>
                    </a:p>
                    <a:p>
                      <a:pPr marL="285750" indent="-285750">
                        <a:buFont typeface="Arial" panose="020B0604020202020204" pitchFamily="34" charset="0"/>
                        <a:buChar char="•"/>
                      </a:pPr>
                      <a:r>
                        <a:rPr lang="en-GB" sz="1400" dirty="0">
                          <a:solidFill>
                            <a:schemeClr val="accent3"/>
                          </a:solidFill>
                        </a:rPr>
                        <a:t>Create an optimal classroom climate for learning</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chemeClr val="accent4"/>
                          </a:solidFill>
                        </a:rPr>
                        <a:t>Influence surface and deep student outcomes.  </a:t>
                      </a:r>
                    </a:p>
                  </a:txBody>
                  <a:tcPr/>
                </a:tc>
                <a:tc>
                  <a:txBody>
                    <a:bodyPr/>
                    <a:lstStyle/>
                    <a:p>
                      <a:r>
                        <a:rPr lang="en-GB" sz="1400" dirty="0"/>
                        <a:t>Esty</a:t>
                      </a:r>
                      <a:r>
                        <a:rPr lang="en-GB" sz="1400" baseline="0" dirty="0"/>
                        <a:t>n (2012):</a:t>
                      </a:r>
                    </a:p>
                    <a:p>
                      <a:endParaRPr lang="en-GB" sz="1400" baseline="0" dirty="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chemeClr val="accent3"/>
                          </a:solidFill>
                        </a:rPr>
                        <a:t>Tailor the curriculum to meet the needs of disadvantaged pupils.</a:t>
                      </a:r>
                    </a:p>
                    <a:p>
                      <a:pPr marL="285750" indent="-285750">
                        <a:buFont typeface="Arial" panose="020B0604020202020204" pitchFamily="34" charset="0"/>
                        <a:buChar char="•"/>
                      </a:pPr>
                      <a:endParaRPr lang="en-GB" sz="1400" baseline="0" dirty="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olidFill>
                            <a:schemeClr val="accent4"/>
                          </a:solidFill>
                        </a:rPr>
                        <a:t>Develop</a:t>
                      </a:r>
                      <a:r>
                        <a:rPr lang="en-GB" sz="1400" baseline="0" dirty="0">
                          <a:solidFill>
                            <a:schemeClr val="accent4"/>
                          </a:solidFill>
                        </a:rPr>
                        <a:t> </a:t>
                      </a:r>
                      <a:r>
                        <a:rPr lang="en-GB" sz="1400" dirty="0">
                          <a:solidFill>
                            <a:schemeClr val="accent4"/>
                          </a:solidFill>
                        </a:rPr>
                        <a:t>expertise of staff to meet the needs of disadvantaged pupils. </a:t>
                      </a:r>
                    </a:p>
                    <a:p>
                      <a:endParaRPr lang="en-GB" sz="1400"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95536" y="4653136"/>
            <a:ext cx="8280920" cy="984885"/>
          </a:xfrm>
          <a:prstGeom prst="rect">
            <a:avLst/>
          </a:prstGeom>
          <a:noFill/>
        </p:spPr>
        <p:txBody>
          <a:bodyPr wrap="square" rtlCol="0">
            <a:spAutoFit/>
          </a:bodyPr>
          <a:lstStyle/>
          <a:p>
            <a:pPr marL="285750" indent="-285750" algn="ctr">
              <a:buFont typeface="Arial" panose="020B0604020202020204" pitchFamily="34" charset="0"/>
              <a:buChar char="•"/>
            </a:pPr>
            <a:r>
              <a:rPr lang="en-GB" sz="2000" dirty="0">
                <a:solidFill>
                  <a:schemeClr val="accent3"/>
                </a:solidFill>
              </a:rPr>
              <a:t>Differentiated teaching which meets student need</a:t>
            </a:r>
          </a:p>
          <a:p>
            <a:pPr marL="285750" indent="-285750" algn="ctr">
              <a:buFont typeface="Arial" panose="020B0604020202020204" pitchFamily="34" charset="0"/>
              <a:buChar char="•"/>
            </a:pPr>
            <a:r>
              <a:rPr lang="en-GB" sz="2000" dirty="0">
                <a:solidFill>
                  <a:schemeClr val="accent4"/>
                </a:solidFill>
              </a:rPr>
              <a:t>Effective use of formative assessment approaches</a:t>
            </a:r>
          </a:p>
          <a:p>
            <a:pPr algn="r"/>
            <a:r>
              <a:rPr lang="en-GB" dirty="0"/>
              <a:t>OECD, 2017</a:t>
            </a:r>
          </a:p>
        </p:txBody>
      </p:sp>
    </p:spTree>
    <p:extLst>
      <p:ext uri="{BB962C8B-B14F-4D97-AF65-F5344CB8AC3E}">
        <p14:creationId xmlns:p14="http://schemas.microsoft.com/office/powerpoint/2010/main" val="1967911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The Challenge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853901"/>
            <a:ext cx="6336704" cy="38073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2278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212976"/>
            <a:ext cx="8229600" cy="2049091"/>
          </a:xfrm>
        </p:spPr>
        <p:style>
          <a:lnRef idx="2">
            <a:schemeClr val="accent5"/>
          </a:lnRef>
          <a:fillRef idx="1">
            <a:schemeClr val="lt1"/>
          </a:fillRef>
          <a:effectRef idx="0">
            <a:schemeClr val="accent5"/>
          </a:effectRef>
          <a:fontRef idx="minor">
            <a:schemeClr val="dk1"/>
          </a:fontRef>
        </p:style>
        <p:txBody>
          <a:bodyPr/>
          <a:lstStyle/>
          <a:p>
            <a:r>
              <a:rPr lang="en-GB" dirty="0"/>
              <a:t>“Strong and </a:t>
            </a:r>
            <a:r>
              <a:rPr lang="en-GB" b="1" u="sng" dirty="0"/>
              <a:t>inclusive</a:t>
            </a:r>
            <a:r>
              <a:rPr lang="en-GB" dirty="0"/>
              <a:t> schools, committed to excellence, </a:t>
            </a:r>
            <a:r>
              <a:rPr lang="en-GB" b="1" u="sng" dirty="0"/>
              <a:t>equity </a:t>
            </a:r>
            <a:r>
              <a:rPr lang="en-GB" dirty="0"/>
              <a:t>and wellbeing”</a:t>
            </a:r>
          </a:p>
          <a:p>
            <a:pPr marL="0" indent="0" algn="r">
              <a:buNone/>
            </a:pPr>
            <a:r>
              <a:rPr lang="en-GB" dirty="0"/>
              <a:t>(Welsh Government, 2017a, p. 23).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60648"/>
            <a:ext cx="2690875" cy="26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534235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Our National Mission </a:t>
            </a:r>
          </a:p>
        </p:txBody>
      </p:sp>
      <p:sp>
        <p:nvSpPr>
          <p:cNvPr id="3" name="Content Placeholder 2"/>
          <p:cNvSpPr>
            <a:spLocks noGrp="1"/>
          </p:cNvSpPr>
          <p:nvPr>
            <p:ph idx="1"/>
          </p:nvPr>
        </p:nvSpPr>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r>
              <a:rPr lang="en-GB" dirty="0"/>
              <a:t>“Equity requires that we ensure that the system, at school, local and national level takes account of and responds to the unique challenges that presents themselves to individuals or groups of learners.” (Welsh Government, 2017a, p. 30)</a:t>
            </a:r>
          </a:p>
          <a:p>
            <a:endParaRPr lang="en-GB" dirty="0"/>
          </a:p>
          <a:p>
            <a:r>
              <a:rPr lang="en-GB" dirty="0"/>
              <a:t>“We are determined that no challenge should prevent any learner from reaching their potential, including those learners who experience several ACEs.” (Welsh Government, 2017a, p. 31)</a:t>
            </a:r>
          </a:p>
        </p:txBody>
      </p:sp>
    </p:spTree>
    <p:extLst>
      <p:ext uri="{BB962C8B-B14F-4D97-AF65-F5344CB8AC3E}">
        <p14:creationId xmlns:p14="http://schemas.microsoft.com/office/powerpoint/2010/main" val="2933019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 what is happening now?</a:t>
            </a:r>
          </a:p>
        </p:txBody>
      </p:sp>
      <p:sp>
        <p:nvSpPr>
          <p:cNvPr id="3" name="Content Placeholder 2"/>
          <p:cNvSpPr>
            <a:spLocks noGrp="1"/>
          </p:cNvSpPr>
          <p:nvPr>
            <p:ph idx="1"/>
          </p:nvPr>
        </p:nvSpPr>
        <p:spPr/>
        <p:txBody>
          <a:bodyPr/>
          <a:lstStyle/>
          <a:p>
            <a:r>
              <a:rPr lang="en-GB" dirty="0"/>
              <a:t>Initiatives have been streamlined (but funding needs to be more stable)</a:t>
            </a:r>
          </a:p>
          <a:p>
            <a:r>
              <a:rPr lang="en-GB" dirty="0"/>
              <a:t>New curriculum (and new model of teacher training and professional learning)</a:t>
            </a:r>
          </a:p>
          <a:p>
            <a:r>
              <a:rPr lang="en-GB" dirty="0"/>
              <a:t>New ALN Bill</a:t>
            </a:r>
          </a:p>
          <a:p>
            <a:r>
              <a:rPr lang="en-GB" dirty="0"/>
              <a:t>Review of the inspectorate ‘Estyn’ </a:t>
            </a:r>
          </a:p>
          <a:p>
            <a:endParaRPr lang="en-GB" dirty="0"/>
          </a:p>
          <a:p>
            <a:endParaRPr lang="en-GB" dirty="0"/>
          </a:p>
        </p:txBody>
      </p:sp>
    </p:spTree>
    <p:extLst>
      <p:ext uri="{BB962C8B-B14F-4D97-AF65-F5344CB8AC3E}">
        <p14:creationId xmlns:p14="http://schemas.microsoft.com/office/powerpoint/2010/main" val="353009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still needs to happen?</a:t>
            </a:r>
          </a:p>
        </p:txBody>
      </p:sp>
      <p:sp>
        <p:nvSpPr>
          <p:cNvPr id="3" name="Content Placeholder 2"/>
          <p:cNvSpPr>
            <a:spLocks noGrp="1"/>
          </p:cNvSpPr>
          <p:nvPr>
            <p:ph idx="1"/>
          </p:nvPr>
        </p:nvSpPr>
        <p:spPr/>
        <p:txBody>
          <a:bodyPr/>
          <a:lstStyle/>
          <a:p>
            <a:r>
              <a:rPr lang="en-GB" dirty="0"/>
              <a:t>Develop coherence across initiatives</a:t>
            </a:r>
          </a:p>
          <a:p>
            <a:pPr lvl="1"/>
            <a:r>
              <a:rPr lang="en-GB" dirty="0"/>
              <a:t>Needs based funding</a:t>
            </a:r>
          </a:p>
          <a:p>
            <a:pPr lvl="1"/>
            <a:r>
              <a:rPr lang="en-GB" dirty="0"/>
              <a:t>All stakeholders to understand roles</a:t>
            </a:r>
          </a:p>
          <a:p>
            <a:pPr lvl="1"/>
            <a:r>
              <a:rPr lang="en-GB" dirty="0"/>
              <a:t>Investment in ‘professional capital’ at all levels</a:t>
            </a:r>
          </a:p>
          <a:p>
            <a:r>
              <a:rPr lang="en-GB" dirty="0"/>
              <a:t>Strengthen school improvement infrastructure</a:t>
            </a:r>
          </a:p>
          <a:p>
            <a:r>
              <a:rPr lang="en-GB" dirty="0"/>
              <a:t>Avoid ‘reform fatigue’ </a:t>
            </a:r>
          </a:p>
          <a:p>
            <a:endParaRPr lang="en-GB" dirty="0"/>
          </a:p>
        </p:txBody>
      </p:sp>
    </p:spTree>
    <p:extLst>
      <p:ext uri="{BB962C8B-B14F-4D97-AF65-F5344CB8AC3E}">
        <p14:creationId xmlns:p14="http://schemas.microsoft.com/office/powerpoint/2010/main" val="2763961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lnRef>
          <a:fillRef idx="1">
            <a:schemeClr val="lt1"/>
          </a:fillRef>
          <a:effectRef idx="0">
            <a:schemeClr val="accent5"/>
          </a:effectRef>
          <a:fontRef idx="minor">
            <a:schemeClr val="dk1"/>
          </a:fontRef>
        </p:style>
        <p:txBody>
          <a:bodyPr/>
          <a:lstStyle/>
          <a:p>
            <a:r>
              <a:rPr lang="en-GB" dirty="0"/>
              <a:t>Over Arching Challenge </a:t>
            </a:r>
          </a:p>
        </p:txBody>
      </p:sp>
      <p:sp>
        <p:nvSpPr>
          <p:cNvPr id="3" name="Content Placeholder 2"/>
          <p:cNvSpPr>
            <a:spLocks noGrp="1"/>
          </p:cNvSpPr>
          <p:nvPr>
            <p:ph idx="1"/>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“Wales lacks a compelling and inclusive long-term education vision to steer the education system and its reform efforts.” (OECD, 2014, p.11)</a:t>
            </a:r>
          </a:p>
          <a:p>
            <a:endParaRPr lang="en-GB" dirty="0"/>
          </a:p>
          <a:p>
            <a:r>
              <a:rPr lang="en-GB" dirty="0"/>
              <a:t>Wales still needs to focus on ‘supporting the realisation of the national commitment to equity’ (OECD, 2017, p3). </a:t>
            </a:r>
          </a:p>
        </p:txBody>
      </p:sp>
    </p:spTree>
    <p:extLst>
      <p:ext uri="{BB962C8B-B14F-4D97-AF65-F5344CB8AC3E}">
        <p14:creationId xmlns:p14="http://schemas.microsoft.com/office/powerpoint/2010/main" val="168347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style>
          <a:lnRef idx="2">
            <a:schemeClr val="accent5"/>
          </a:lnRef>
          <a:fillRef idx="1">
            <a:schemeClr val="lt1"/>
          </a:fillRef>
          <a:effectRef idx="0">
            <a:schemeClr val="accent5"/>
          </a:effectRef>
          <a:fontRef idx="minor">
            <a:schemeClr val="dk1"/>
          </a:fontRef>
        </p:style>
        <p:txBody>
          <a:bodyPr/>
          <a:lstStyle/>
          <a:p>
            <a:r>
              <a:rPr lang="en-GB" dirty="0"/>
              <a:t>Reference List  </a:t>
            </a:r>
          </a:p>
        </p:txBody>
      </p:sp>
      <p:sp>
        <p:nvSpPr>
          <p:cNvPr id="3" name="Content Placeholder 2"/>
          <p:cNvSpPr>
            <a:spLocks noGrp="1"/>
          </p:cNvSpPr>
          <p:nvPr>
            <p:ph idx="1"/>
          </p:nvPr>
        </p:nvSpPr>
        <p:spPr>
          <a:xfrm>
            <a:off x="457200" y="1340768"/>
            <a:ext cx="8229600" cy="5184576"/>
          </a:xfrm>
        </p:spPr>
        <p:txBody>
          <a:bodyPr>
            <a:noAutofit/>
          </a:bodyPr>
          <a:lstStyle/>
          <a:p>
            <a:r>
              <a:rPr lang="en-GB" sz="1800" dirty="0"/>
              <a:t>Bartlett, S. and Burton, D. (2016) </a:t>
            </a:r>
            <a:r>
              <a:rPr lang="en-GB" sz="1800" i="1" dirty="0"/>
              <a:t>Introduction to Education Studies, </a:t>
            </a:r>
            <a:r>
              <a:rPr lang="en-GB" sz="1800" dirty="0"/>
              <a:t>(4</a:t>
            </a:r>
            <a:r>
              <a:rPr lang="en-GB" sz="1800" baseline="30000" dirty="0"/>
              <a:t>th</a:t>
            </a:r>
            <a:r>
              <a:rPr lang="en-GB" sz="1800" dirty="0"/>
              <a:t> ed.) London: Sage. </a:t>
            </a:r>
          </a:p>
          <a:p>
            <a:r>
              <a:rPr lang="en-GB" sz="1800" dirty="0"/>
              <a:t>BBC (2016) ‘No end to child poverty by 2020’, </a:t>
            </a:r>
            <a:r>
              <a:rPr lang="en-GB" sz="1800" i="1" dirty="0"/>
              <a:t>BBC News, </a:t>
            </a:r>
            <a:r>
              <a:rPr lang="en-GB" sz="1800" dirty="0"/>
              <a:t>13 December [Online]. Available at: </a:t>
            </a:r>
            <a:r>
              <a:rPr lang="en-GB" sz="1800" b="1" u="sng" dirty="0">
                <a:hlinkClick r:id="rId2"/>
              </a:rPr>
              <a:t>http://www.bbc.co.uk/news/uk-wales-politics-38308763</a:t>
            </a:r>
            <a:r>
              <a:rPr lang="en-GB" sz="1800" b="1" dirty="0"/>
              <a:t> </a:t>
            </a:r>
            <a:r>
              <a:rPr lang="en-GB" sz="1800" dirty="0"/>
              <a:t>(Accessed: 17 November 2017). </a:t>
            </a:r>
          </a:p>
          <a:p>
            <a:r>
              <a:rPr lang="en-GB" sz="1800" dirty="0"/>
              <a:t>Booth, T. and </a:t>
            </a:r>
            <a:r>
              <a:rPr lang="en-GB" sz="1800" dirty="0" err="1"/>
              <a:t>Ainscow</a:t>
            </a:r>
            <a:r>
              <a:rPr lang="en-GB" sz="1800" dirty="0"/>
              <a:t>, M. (2002) </a:t>
            </a:r>
            <a:r>
              <a:rPr lang="en-GB" sz="1800" i="1" dirty="0"/>
              <a:t>Index for Inclusion</a:t>
            </a:r>
            <a:r>
              <a:rPr lang="en-GB" sz="1800" dirty="0"/>
              <a:t>: </a:t>
            </a:r>
            <a:r>
              <a:rPr lang="en-GB" sz="1800" i="1" dirty="0"/>
              <a:t>Developing learning and participation in schools. </a:t>
            </a:r>
            <a:r>
              <a:rPr lang="en-GB" sz="1800" dirty="0"/>
              <a:t>Centre for Inclusive Studies. [Online]. Available at: </a:t>
            </a:r>
            <a:r>
              <a:rPr lang="en-GB" sz="1800" u="sng" dirty="0">
                <a:hlinkClick r:id="rId3"/>
              </a:rPr>
              <a:t>http://www.eenet.org.uk/resources/docs/Index%20English.pdf</a:t>
            </a:r>
            <a:r>
              <a:rPr lang="en-GB" sz="1800" dirty="0"/>
              <a:t> (Accessed: 17 November 2017).</a:t>
            </a:r>
          </a:p>
          <a:p>
            <a:r>
              <a:rPr lang="en-GB" sz="1800" dirty="0"/>
              <a:t>Clapham, D. (2014) </a:t>
            </a:r>
            <a:r>
              <a:rPr lang="en-GB" sz="1800" i="1" dirty="0"/>
              <a:t>Regeneration and Poverty in Wales. </a:t>
            </a:r>
            <a:r>
              <a:rPr lang="en-GB" sz="1800" dirty="0"/>
              <a:t>York: Joseph Rowntree Foundation/Sheffield Hallam University. [Online]. Available at: </a:t>
            </a:r>
            <a:r>
              <a:rPr lang="en-GB" sz="1800" u="sng" dirty="0">
                <a:hlinkClick r:id="rId4"/>
              </a:rPr>
              <a:t>https://www4.shu.ac.uk/research/cresr/sites/shu.ac.uk/files/jrf-regeneration-poverty-wales.pdf</a:t>
            </a:r>
            <a:r>
              <a:rPr lang="en-GB" sz="1800" dirty="0"/>
              <a:t> (Accessed: 17 November 2017).</a:t>
            </a:r>
          </a:p>
          <a:p>
            <a:r>
              <a:rPr lang="en-GB" sz="1800" dirty="0"/>
              <a:t>Coe, R., </a:t>
            </a:r>
            <a:r>
              <a:rPr lang="en-GB" sz="1800" dirty="0" err="1"/>
              <a:t>Aloisi</a:t>
            </a:r>
            <a:r>
              <a:rPr lang="en-GB" sz="1800" dirty="0"/>
              <a:t>, C., Higgins, S., Elliot Major, L. (2014) </a:t>
            </a:r>
            <a:r>
              <a:rPr lang="en-GB" sz="1800" i="1" dirty="0"/>
              <a:t>What Makes Great Teaching? Review of the Underpinning Research. </a:t>
            </a:r>
            <a:r>
              <a:rPr lang="en-GB" sz="1800" dirty="0"/>
              <a:t>Durham: Centre for Evaluation and Monitoring/ Sutton Trust. [Online]. Available at: </a:t>
            </a:r>
            <a:r>
              <a:rPr lang="en-GB" sz="1800" u="sng" dirty="0">
                <a:hlinkClick r:id="rId5"/>
              </a:rPr>
              <a:t>https://www.suttontrust.com/wp-content/uploads/2014/10/What-makes-great-teaching-FINAL-4.11.14-1.pdf</a:t>
            </a:r>
            <a:r>
              <a:rPr lang="en-GB" sz="1800" dirty="0"/>
              <a:t> (Accessed: 17 November 2017).</a:t>
            </a:r>
          </a:p>
        </p:txBody>
      </p:sp>
    </p:spTree>
    <p:extLst>
      <p:ext uri="{BB962C8B-B14F-4D97-AF65-F5344CB8AC3E}">
        <p14:creationId xmlns:p14="http://schemas.microsoft.com/office/powerpoint/2010/main" val="3667306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67544" y="188640"/>
            <a:ext cx="8229600" cy="6192688"/>
          </a:xfrm>
        </p:spPr>
        <p:txBody>
          <a:bodyPr>
            <a:noAutofit/>
          </a:bodyPr>
          <a:lstStyle/>
          <a:p>
            <a:r>
              <a:rPr lang="en-GB" sz="1800" dirty="0"/>
              <a:t>Egan, D., Saunders. D., &amp; </a:t>
            </a:r>
            <a:r>
              <a:rPr lang="en-GB" sz="1800" dirty="0" err="1"/>
              <a:t>Swaffield</a:t>
            </a:r>
            <a:r>
              <a:rPr lang="en-GB" sz="1800" dirty="0"/>
              <a:t>, L. (2014) </a:t>
            </a:r>
            <a:r>
              <a:rPr lang="en-GB" sz="1800" i="1" dirty="0"/>
              <a:t>Making Effective Use of the Pupil Deprivation Grant. </a:t>
            </a:r>
            <a:r>
              <a:rPr lang="en-GB" sz="1800" dirty="0"/>
              <a:t>Cardiff: Wales Centre for Equity in Education. [Online]. Available at: </a:t>
            </a:r>
            <a:r>
              <a:rPr lang="en-GB" sz="1800" u="sng" dirty="0">
                <a:hlinkClick r:id="rId2"/>
              </a:rPr>
              <a:t>http://www.uwtsd.ac.uk/media/uwtsd-website/content-assets/documents/equity-in-education/making_effective_use_of_PDG.pdf</a:t>
            </a:r>
            <a:r>
              <a:rPr lang="en-GB" sz="1800" dirty="0"/>
              <a:t> (Accessed: 17 November 2017).</a:t>
            </a:r>
          </a:p>
          <a:p>
            <a:r>
              <a:rPr lang="en-US" sz="2000" dirty="0" err="1">
                <a:ea typeface="ＭＳ Ｐゴシック" charset="-128"/>
              </a:rPr>
              <a:t>Estyn</a:t>
            </a:r>
            <a:r>
              <a:rPr lang="en-US" sz="2000" dirty="0">
                <a:ea typeface="ＭＳ Ｐゴシック" charset="-128"/>
              </a:rPr>
              <a:t> (2010) </a:t>
            </a:r>
            <a:r>
              <a:rPr lang="en-US" sz="2000" i="1" dirty="0">
                <a:ea typeface="ＭＳ Ｐゴシック" charset="-128"/>
              </a:rPr>
              <a:t>Tackling Child Poverty and Disadvantage in Schools, </a:t>
            </a:r>
            <a:r>
              <a:rPr lang="en-US" sz="2000" dirty="0">
                <a:ea typeface="ＭＳ Ｐゴシック" charset="-128"/>
              </a:rPr>
              <a:t>Cardiff: </a:t>
            </a:r>
            <a:r>
              <a:rPr lang="en-US" sz="2000" dirty="0" err="1">
                <a:ea typeface="ＭＳ Ｐゴシック" charset="-128"/>
              </a:rPr>
              <a:t>Estyn</a:t>
            </a:r>
            <a:r>
              <a:rPr lang="en-US" sz="2000" i="1" dirty="0">
                <a:ea typeface="ＭＳ Ｐゴシック" charset="-128"/>
              </a:rPr>
              <a:t>.</a:t>
            </a:r>
            <a:endParaRPr lang="en-GB" sz="1800" dirty="0"/>
          </a:p>
          <a:p>
            <a:r>
              <a:rPr lang="en-GB" sz="2000" dirty="0"/>
              <a:t>Estyn (2012</a:t>
            </a:r>
            <a:r>
              <a:rPr lang="en-GB" sz="2000" i="1" dirty="0"/>
              <a:t>) Effective Practice in Tackling Poverty and Disadvantage in Schools. </a:t>
            </a:r>
            <a:r>
              <a:rPr lang="en-GB" sz="2000" dirty="0"/>
              <a:t>Cardiff: Estyn</a:t>
            </a:r>
            <a:r>
              <a:rPr lang="en-GB" sz="2000" i="1" dirty="0"/>
              <a:t>. </a:t>
            </a:r>
            <a:r>
              <a:rPr lang="en-GB" sz="2000" dirty="0"/>
              <a:t> Available at:  </a:t>
            </a:r>
            <a:r>
              <a:rPr lang="en-GB" sz="2000" u="sng" dirty="0">
                <a:hlinkClick r:id="rId3"/>
              </a:rPr>
              <a:t>https://www.estyn.gov.wales/sites/default/files/documents/Effective%20practice%20in%20tackling%20poverty%20and%20disadvantage%20in%20schools%20-%20November%202012.pdf</a:t>
            </a:r>
            <a:r>
              <a:rPr lang="en-GB" sz="2000" dirty="0"/>
              <a:t> (Accessed: 17 November 2017). </a:t>
            </a:r>
          </a:p>
          <a:p>
            <a:r>
              <a:rPr lang="en-GB" sz="2000" dirty="0" err="1"/>
              <a:t>Grigg</a:t>
            </a:r>
            <a:r>
              <a:rPr lang="en-GB" sz="2000" dirty="0"/>
              <a:t>, R., Egan, D., </a:t>
            </a:r>
            <a:r>
              <a:rPr lang="en-GB" sz="2000" dirty="0" err="1"/>
              <a:t>McConnon</a:t>
            </a:r>
            <a:r>
              <a:rPr lang="en-GB" sz="2000" dirty="0"/>
              <a:t>, L., </a:t>
            </a:r>
            <a:r>
              <a:rPr lang="en-GB" sz="2000" dirty="0" err="1"/>
              <a:t>Swaffield</a:t>
            </a:r>
            <a:r>
              <a:rPr lang="en-GB" sz="2000" dirty="0"/>
              <a:t>, L. (2014) </a:t>
            </a:r>
            <a:r>
              <a:rPr lang="en-GB" sz="2000" i="1" dirty="0"/>
              <a:t>The Good News – what schools are doing in Wales to reduce the impact of poverty on attainment.</a:t>
            </a:r>
            <a:r>
              <a:rPr lang="en-GB" sz="2000" dirty="0"/>
              <a:t> Cardiff: Wales Centre for Equity in Education. Available at: </a:t>
            </a:r>
            <a:r>
              <a:rPr lang="en-GB" sz="2000" u="sng" dirty="0">
                <a:hlinkClick r:id="rId4"/>
              </a:rPr>
              <a:t>http://www.uwtsd.ac.uk/media/uwtsd-website/content-assets/documents/wcee/Good-News---Whats-schools-in-wales-are-doing-to-reduce-the-impact-of-poverty-on-pupils-achievement---Wales-Centre-for-Equity-in-Education-December-2014.pdf</a:t>
            </a:r>
            <a:r>
              <a:rPr lang="en-GB" sz="2000" dirty="0"/>
              <a:t> (Accessed: 17 November 2017).</a:t>
            </a:r>
          </a:p>
          <a:p>
            <a:r>
              <a:rPr lang="en-GB" sz="2000" dirty="0"/>
              <a:t>Hattie, J. (2012) </a:t>
            </a:r>
            <a:r>
              <a:rPr lang="en-GB" sz="2000" i="1" dirty="0"/>
              <a:t>Visible Learning for Teachers. </a:t>
            </a:r>
            <a:r>
              <a:rPr lang="en-GB" sz="2000" dirty="0"/>
              <a:t>Oxon: Routledge. </a:t>
            </a:r>
          </a:p>
          <a:p>
            <a:endParaRPr lang="en-GB" sz="1800" dirty="0"/>
          </a:p>
          <a:p>
            <a:endParaRPr lang="en-GB" sz="1750" dirty="0"/>
          </a:p>
        </p:txBody>
      </p:sp>
    </p:spTree>
    <p:extLst>
      <p:ext uri="{BB962C8B-B14F-4D97-AF65-F5344CB8AC3E}">
        <p14:creationId xmlns:p14="http://schemas.microsoft.com/office/powerpoint/2010/main" val="24713075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192688"/>
          </a:xfrm>
        </p:spPr>
        <p:txBody>
          <a:bodyPr>
            <a:normAutofit fontScale="85000" lnSpcReduction="20000"/>
          </a:bodyPr>
          <a:lstStyle/>
          <a:p>
            <a:r>
              <a:rPr lang="en-GB" dirty="0"/>
              <a:t>Higgins, S., </a:t>
            </a:r>
            <a:r>
              <a:rPr lang="en-GB" dirty="0" err="1"/>
              <a:t>Katsipataki</a:t>
            </a:r>
            <a:r>
              <a:rPr lang="en-GB" dirty="0"/>
              <a:t>, M., </a:t>
            </a:r>
            <a:r>
              <a:rPr lang="en-GB" dirty="0" err="1"/>
              <a:t>Kokotsaki</a:t>
            </a:r>
            <a:r>
              <a:rPr lang="en-GB" dirty="0"/>
              <a:t>, D., Coleman, R., Major, L.E., &amp; Coe, R. (2014) </a:t>
            </a:r>
            <a:r>
              <a:rPr lang="en-GB" i="1" dirty="0"/>
              <a:t>The Sutton Trust-Education Endowment Foundation Teaching and Learning Toolkit</a:t>
            </a:r>
            <a:r>
              <a:rPr lang="en-GB" dirty="0"/>
              <a:t>. London: Education Endowment Foundation. [Online]. Available at: </a:t>
            </a:r>
            <a:r>
              <a:rPr lang="en-GB" u="sng" dirty="0">
                <a:hlinkClick r:id="rId2"/>
              </a:rPr>
              <a:t>https://www.suttontrust.com/about-us/education-endowment-foundation/teaching-learning-toolkit/</a:t>
            </a:r>
            <a:r>
              <a:rPr lang="en-GB" dirty="0"/>
              <a:t> (Accessed: 17 November 2017). </a:t>
            </a:r>
          </a:p>
          <a:p>
            <a:r>
              <a:rPr lang="en-GB" dirty="0"/>
              <a:t>Hood, A. &amp; Waters, T. (2017) ‘Living standards, poverty and inequality in the UK: 2017–18 to 2021–22’, </a:t>
            </a:r>
            <a:r>
              <a:rPr lang="en-GB" i="1" dirty="0"/>
              <a:t>A Report for the Institute of Fiscal Studies. </a:t>
            </a:r>
            <a:r>
              <a:rPr lang="en-GB" dirty="0"/>
              <a:t>[Online]. Available: </a:t>
            </a:r>
            <a:r>
              <a:rPr lang="en-GB" u="sng" dirty="0">
                <a:hlinkClick r:id="rId3"/>
              </a:rPr>
              <a:t>https://www.ifs.org.uk/uploads/publications/comms/R136.pdf</a:t>
            </a:r>
            <a:r>
              <a:rPr lang="en-GB" dirty="0"/>
              <a:t>. (Accessed: 17 November 2017). </a:t>
            </a:r>
          </a:p>
          <a:p>
            <a:r>
              <a:rPr lang="en-GB" dirty="0"/>
              <a:t>Joseph Rowntree Foundation (2016) </a:t>
            </a:r>
            <a:r>
              <a:rPr lang="en-GB" i="1" dirty="0"/>
              <a:t>Prosperity without Poverty. </a:t>
            </a:r>
            <a:r>
              <a:rPr lang="en-GB" dirty="0"/>
              <a:t>York: Joseph Rowntree Foundation. [Online]. Available at:  </a:t>
            </a:r>
            <a:r>
              <a:rPr lang="en-GB" u="sng" dirty="0">
                <a:hlinkClick r:id="rId4"/>
              </a:rPr>
              <a:t>https://www.jrf.org.uk/report/prosperity-without-poverty</a:t>
            </a:r>
            <a:r>
              <a:rPr lang="en-GB" dirty="0"/>
              <a:t> (Accessed: 17 November 2017). </a:t>
            </a:r>
          </a:p>
          <a:p>
            <a:pPr marL="0" indent="0">
              <a:buNone/>
            </a:pPr>
            <a:endParaRPr lang="en-GB" dirty="0"/>
          </a:p>
          <a:p>
            <a:endParaRPr lang="en-GB" dirty="0"/>
          </a:p>
        </p:txBody>
      </p:sp>
    </p:spTree>
    <p:extLst>
      <p:ext uri="{BB962C8B-B14F-4D97-AF65-F5344CB8AC3E}">
        <p14:creationId xmlns:p14="http://schemas.microsoft.com/office/powerpoint/2010/main" val="32071735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976664"/>
          </a:xfrm>
        </p:spPr>
        <p:txBody>
          <a:bodyPr>
            <a:normAutofit fontScale="47500" lnSpcReduction="20000"/>
          </a:bodyPr>
          <a:lstStyle/>
          <a:p>
            <a:r>
              <a:rPr lang="en-GB" sz="4300" dirty="0"/>
              <a:t>Organisation for Economic Co-operation and Development (2008) </a:t>
            </a:r>
            <a:r>
              <a:rPr lang="en-GB" sz="4300" i="1" dirty="0"/>
              <a:t>Ten Steps to Equity in Education: Policy Brief. </a:t>
            </a:r>
            <a:r>
              <a:rPr lang="en-GB" sz="4300" dirty="0"/>
              <a:t>[Online]. Available at: </a:t>
            </a:r>
            <a:r>
              <a:rPr lang="en-GB" sz="4300" u="sng" dirty="0">
                <a:hlinkClick r:id="rId2"/>
              </a:rPr>
              <a:t>http://www.oecd.org/education/school/39989494.pdf</a:t>
            </a:r>
            <a:r>
              <a:rPr lang="en-GB" sz="4300" dirty="0"/>
              <a:t> (Accessed: 17 November 2017). </a:t>
            </a:r>
          </a:p>
          <a:p>
            <a:r>
              <a:rPr lang="en-GB" sz="4300" dirty="0"/>
              <a:t>Organisation for Economic Co-operation and Development (2014) </a:t>
            </a:r>
            <a:r>
              <a:rPr lang="en-GB" sz="4300" i="1" dirty="0"/>
              <a:t>Improving Schools in Wales: an OECD Perspective. </a:t>
            </a:r>
            <a:r>
              <a:rPr lang="en-GB" sz="4300" dirty="0"/>
              <a:t>Paris: OECD. [Online]. Available at: </a:t>
            </a:r>
            <a:r>
              <a:rPr lang="en-GB" sz="4300" u="sng" dirty="0">
                <a:hlinkClick r:id="rId3"/>
              </a:rPr>
              <a:t>http://www.oecd.org/edu/Improving-schools-in-Wales.pdf</a:t>
            </a:r>
            <a:r>
              <a:rPr lang="en-GB" sz="4300" dirty="0"/>
              <a:t> (Accessed: 17 November 2017).</a:t>
            </a:r>
          </a:p>
          <a:p>
            <a:r>
              <a:rPr lang="en-GB" sz="4300" dirty="0"/>
              <a:t>Organisation for Economic Co-operation and Development (2017) </a:t>
            </a:r>
            <a:r>
              <a:rPr lang="en-GB" sz="4300" i="1" dirty="0"/>
              <a:t>The Welsh Education Reform Journey: A Rapid Policy Assessment. </a:t>
            </a:r>
            <a:r>
              <a:rPr lang="en-GB" sz="4300" dirty="0"/>
              <a:t>Paris: OECD. [Online]. Available at: </a:t>
            </a:r>
            <a:r>
              <a:rPr lang="en-GB" sz="4300" u="sng" dirty="0">
                <a:hlinkClick r:id="rId4"/>
              </a:rPr>
              <a:t>http://www.oecd.org/edu/The-Welsh-Education-Reform-Journey-FINAL.pdf</a:t>
            </a:r>
            <a:r>
              <a:rPr lang="en-GB" sz="4300" dirty="0"/>
              <a:t> (Accessed: 17 November 2017).</a:t>
            </a:r>
          </a:p>
          <a:p>
            <a:r>
              <a:rPr lang="en-GB" sz="4300" dirty="0"/>
              <a:t>The Sutton Trust (2016) </a:t>
            </a:r>
            <a:r>
              <a:rPr lang="en-GB" sz="4300" i="1" dirty="0"/>
              <a:t>Teachers in advantaged schools are more experienced than those in deprived schools</a:t>
            </a:r>
            <a:r>
              <a:rPr lang="en-GB" sz="4300" dirty="0"/>
              <a:t>. [Online]. Available at: </a:t>
            </a:r>
            <a:r>
              <a:rPr lang="en-GB" sz="4300" u="sng" dirty="0">
                <a:hlinkClick r:id="rId5"/>
              </a:rPr>
              <a:t>https://www.suttontrust.com/newsarchive/teachers-in-advantaged-schools-are-more-experienced-than-those-in-deprived-schools/</a:t>
            </a:r>
            <a:r>
              <a:rPr lang="en-GB" sz="4300" dirty="0"/>
              <a:t> (Accessed: 17 November 2017).</a:t>
            </a:r>
          </a:p>
          <a:p>
            <a:r>
              <a:rPr lang="en-GB" sz="4300" dirty="0"/>
              <a:t>UNESCO (2017</a:t>
            </a:r>
            <a:r>
              <a:rPr lang="en-GB" sz="4300" i="1" dirty="0"/>
              <a:t>) A guide for ensuring inclusion and equity in education</a:t>
            </a:r>
            <a:r>
              <a:rPr lang="en-GB" sz="4300" dirty="0"/>
              <a:t>. France: UNESCO. [Online]. Available at:  </a:t>
            </a:r>
            <a:r>
              <a:rPr lang="en-GB" sz="4300" u="sng" dirty="0">
                <a:hlinkClick r:id="rId6"/>
              </a:rPr>
              <a:t>http://unesdoc.unesco.org/images/0024/002482/248254e.pdf</a:t>
            </a:r>
            <a:r>
              <a:rPr lang="en-GB" sz="4300" dirty="0"/>
              <a:t> (Accessed: 17 November 2017). </a:t>
            </a:r>
          </a:p>
          <a:p>
            <a:pPr marL="0" indent="0">
              <a:buNone/>
            </a:pPr>
            <a:endParaRPr lang="en-GB" dirty="0"/>
          </a:p>
        </p:txBody>
      </p:sp>
    </p:spTree>
    <p:extLst>
      <p:ext uri="{BB962C8B-B14F-4D97-AF65-F5344CB8AC3E}">
        <p14:creationId xmlns:p14="http://schemas.microsoft.com/office/powerpoint/2010/main" val="21405781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6048672"/>
          </a:xfrm>
        </p:spPr>
        <p:txBody>
          <a:bodyPr>
            <a:normAutofit fontScale="62500" lnSpcReduction="20000"/>
          </a:bodyPr>
          <a:lstStyle/>
          <a:p>
            <a:r>
              <a:rPr lang="en-GB" dirty="0"/>
              <a:t>Welsh Government (2012) </a:t>
            </a:r>
            <a:r>
              <a:rPr lang="en-GB" i="1" dirty="0"/>
              <a:t>Written Statement: Tackling Poverty. </a:t>
            </a:r>
            <a:r>
              <a:rPr lang="en-GB" dirty="0"/>
              <a:t>[Online]. Available at: </a:t>
            </a:r>
            <a:r>
              <a:rPr lang="en-GB" u="sng" dirty="0">
                <a:hlinkClick r:id="rId2"/>
              </a:rPr>
              <a:t>http://gov.wales/about/cabinet/cabinetstatements/previous-administration/2012/tacklingpoverty/?lang=en</a:t>
            </a:r>
            <a:r>
              <a:rPr lang="en-GB" dirty="0"/>
              <a:t> (Accessed: 17 November 2017).</a:t>
            </a:r>
          </a:p>
          <a:p>
            <a:r>
              <a:rPr lang="en-GB" dirty="0"/>
              <a:t>Welsh Government (2014) </a:t>
            </a:r>
            <a:r>
              <a:rPr lang="en-GB" i="1" dirty="0"/>
              <a:t>Rewriting the Future</a:t>
            </a:r>
            <a:r>
              <a:rPr lang="en-GB" dirty="0"/>
              <a:t>. Cardiff: Welsh Government. [Online]. Available at: </a:t>
            </a:r>
            <a:r>
              <a:rPr lang="en-GB" u="sng" dirty="0">
                <a:hlinkClick r:id="rId3"/>
              </a:rPr>
              <a:t>http://gov.wales/topics/educationandskills/schoolshome/deprivation/rewriting-the-future-schools/?lang=en</a:t>
            </a:r>
            <a:r>
              <a:rPr lang="en-GB" dirty="0"/>
              <a:t> (Accessed: 17 November 2017).</a:t>
            </a:r>
          </a:p>
          <a:p>
            <a:r>
              <a:rPr lang="en-GB" dirty="0"/>
              <a:t>Welsh Government (2015) </a:t>
            </a:r>
            <a:r>
              <a:rPr lang="en-GB" i="1" dirty="0" err="1"/>
              <a:t>FaCE</a:t>
            </a:r>
            <a:r>
              <a:rPr lang="en-GB" i="1" dirty="0"/>
              <a:t> the Challenge Together: Family and community engagement toolkit for schools in Wales</a:t>
            </a:r>
            <a:r>
              <a:rPr lang="en-GB" dirty="0"/>
              <a:t>. Cardiff: Welsh Government. [Online]. Available at: </a:t>
            </a:r>
            <a:r>
              <a:rPr lang="en-GB" u="sng" dirty="0">
                <a:hlinkClick r:id="rId4"/>
              </a:rPr>
              <a:t>http://learning.gov.wales/docs/learningwales/publications/160712-face-toolkit-main-en.pdf</a:t>
            </a:r>
            <a:r>
              <a:rPr lang="en-GB" dirty="0"/>
              <a:t> (Accessed: 17 November 2017). </a:t>
            </a:r>
          </a:p>
          <a:p>
            <a:r>
              <a:rPr lang="en-GB" dirty="0"/>
              <a:t>Welsh Government (2017a) </a:t>
            </a:r>
            <a:r>
              <a:rPr lang="en-GB" i="1" dirty="0"/>
              <a:t>Education in Wales: Our National Mission. </a:t>
            </a:r>
            <a:r>
              <a:rPr lang="en-GB" dirty="0"/>
              <a:t>Cardiff: Welsh Government. [Online]. Available at: </a:t>
            </a:r>
            <a:r>
              <a:rPr lang="en-GB" u="sng" dirty="0">
                <a:hlinkClick r:id="rId5"/>
              </a:rPr>
              <a:t>http://gov.wales/docs/dcells/publications/170926-education-in-wales-en.pdf</a:t>
            </a:r>
            <a:r>
              <a:rPr lang="en-GB" dirty="0"/>
              <a:t> (Accessed: 17 November 2017).</a:t>
            </a:r>
          </a:p>
          <a:p>
            <a:r>
              <a:rPr lang="en-GB" dirty="0"/>
              <a:t>Welsh Government (2017b) </a:t>
            </a:r>
            <a:r>
              <a:rPr lang="en-GB" i="1" dirty="0"/>
              <a:t>Statistical First Release. </a:t>
            </a:r>
            <a:r>
              <a:rPr lang="en-GB" dirty="0"/>
              <a:t>[Online]. Available at: </a:t>
            </a:r>
            <a:r>
              <a:rPr lang="en-GB" u="sng" dirty="0">
                <a:hlinkClick r:id="rId6"/>
              </a:rPr>
              <a:t>http://gov.wales/docs/statistics/2017/171005-examination-results-2016-17-provisional-en.pdf</a:t>
            </a:r>
            <a:r>
              <a:rPr lang="en-GB" dirty="0"/>
              <a:t> (Accessed: 17 November 2017).</a:t>
            </a:r>
          </a:p>
          <a:p>
            <a:endParaRPr lang="en-GB" dirty="0"/>
          </a:p>
        </p:txBody>
      </p:sp>
    </p:spTree>
    <p:extLst>
      <p:ext uri="{BB962C8B-B14F-4D97-AF65-F5344CB8AC3E}">
        <p14:creationId xmlns:p14="http://schemas.microsoft.com/office/powerpoint/2010/main" val="412723643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microsoft.com/office/2006/metadata/properties"/>
    <ds:schemaRef ds:uri="http://www.w3.org/2000/xmlns/"/>
    <ds:schemaRef ds:uri="303dbf9b-b85b-46a0-94f1-894078c07ecd"/>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0/xmlns/"/>
    <ds:schemaRef ds:uri="http://www.w3.org/2001/XMLSchema"/>
    <ds:schemaRef ds:uri="303dbf9b-b85b-46a0-94f1-894078c07ec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859</TotalTime>
  <Words>2846</Words>
  <Application>Microsoft Office PowerPoint</Application>
  <PresentationFormat>On-screen Show (4:3)</PresentationFormat>
  <Paragraphs>183</Paragraphs>
  <Slides>30</Slides>
  <Notes>15</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20140311PresentationUWTSDTemplate</vt:lpstr>
      <vt:lpstr>Sarah Stewart  (United Kingdom – Wales)</vt:lpstr>
      <vt:lpstr>PowerPoint Presentation</vt:lpstr>
      <vt:lpstr>Structure of Curriculum</vt:lpstr>
      <vt:lpstr>Poverty </vt:lpstr>
      <vt:lpstr>PowerPoint Presentation</vt:lpstr>
      <vt:lpstr>PowerPoint Presentation</vt:lpstr>
      <vt:lpstr>Poverty in Wales </vt:lpstr>
      <vt:lpstr>PowerPoint Presentation</vt:lpstr>
      <vt:lpstr>Poverty and Attainment </vt:lpstr>
      <vt:lpstr>PowerPoint Presentation</vt:lpstr>
      <vt:lpstr>PISA Results (2016) </vt:lpstr>
      <vt:lpstr>PowerPoint Presentation</vt:lpstr>
      <vt:lpstr>PowerPoint Presentation</vt:lpstr>
      <vt:lpstr>PowerPoint Presentation</vt:lpstr>
      <vt:lpstr>A Context of Educational Reform </vt:lpstr>
      <vt:lpstr>Tackling Poverty Initiatives (A Sample…)  </vt:lpstr>
      <vt:lpstr>Tackling Poverty </vt:lpstr>
      <vt:lpstr>  Rewriting the Future Reducing the impact of poverty on education  </vt:lpstr>
      <vt:lpstr>PowerPoint Presentation</vt:lpstr>
      <vt:lpstr>The Challenge </vt:lpstr>
      <vt:lpstr>PowerPoint Presentation</vt:lpstr>
      <vt:lpstr>Our National Mission </vt:lpstr>
      <vt:lpstr>So, what is happening now?</vt:lpstr>
      <vt:lpstr>What still needs to happen?</vt:lpstr>
      <vt:lpstr>Over Arching Challenge </vt:lpstr>
      <vt:lpstr>Reference List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Sarah Stewart</cp:lastModifiedBy>
  <cp:revision>27</cp:revision>
  <dcterms:created xsi:type="dcterms:W3CDTF">2015-04-14T15:21:28Z</dcterms:created>
  <dcterms:modified xsi:type="dcterms:W3CDTF">2017-11-22T09:44:30Z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