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4" r:id="rId1"/>
  </p:sldMasterIdLst>
  <p:notesMasterIdLst>
    <p:notesMasterId r:id="rId9"/>
  </p:notes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>
      <p:cViewPr varScale="1">
        <p:scale>
          <a:sx n="81" d="100"/>
          <a:sy n="81" d="100"/>
        </p:scale>
        <p:origin x="96" y="576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C772BCF6-E1E5-48A9-ABDA-100DE21557C8}" type="datetimeFigureOut">
              <a:rPr lang="en-US" smtClean="0"/>
              <a:t>11/21/2017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D9C4BB8-45A7-4E87-AF88-7D9CAE3FA98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5720917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D9C4BB8-45A7-4E87-AF88-7D9CAE3FA989}" type="slidenum">
              <a:rPr lang="en-US" smtClean="0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29329877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D9C4BB8-45A7-4E87-AF88-7D9CAE3FA989}" type="slidenum">
              <a:rPr lang="en-US" smtClean="0"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01578177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32" name="Straight Connector 31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4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Isosceles Triangle 26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2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8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9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30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31" name="Isosceles Triangle 30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Isosceles Triangle 18"/>
            <p:cNvSpPr/>
            <p:nvPr/>
          </p:nvSpPr>
          <p:spPr>
            <a:xfrm rot="10800000">
              <a:off x="0" y="0"/>
              <a:ext cx="842596" cy="5666154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07067" y="2404534"/>
            <a:ext cx="7766936" cy="1646302"/>
          </a:xfrm>
        </p:spPr>
        <p:txBody>
          <a:bodyPr anchor="b">
            <a:noAutofit/>
          </a:bodyPr>
          <a:lstStyle>
            <a:lvl1pPr algn="r">
              <a:defRPr sz="5400">
                <a:solidFill>
                  <a:schemeClr val="accent1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07067" y="4050833"/>
            <a:ext cx="7766936" cy="1096899"/>
          </a:xfrm>
        </p:spPr>
        <p:txBody>
          <a:bodyPr anchor="t"/>
          <a:lstStyle>
            <a:lvl1pPr marL="0" indent="0" algn="r">
              <a:buNone/>
              <a:defRPr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BDD9420-CD13-4639-B6DB-BDB631C62EC4}" type="datetimeFigureOut">
              <a:rPr lang="en-US" smtClean="0"/>
              <a:pPr/>
              <a:t>11/21/2017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E1E7040-654C-467C-A157-28877FBF2635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7844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>
            <a:lvl1pPr>
              <a:defRPr sz="36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BDD9420-CD13-4639-B6DB-BDB631C62EC4}" type="datetimeFigureOut">
              <a:rPr lang="en-US" smtClean="0"/>
              <a:pPr/>
              <a:t>11/21/2017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E1E7040-654C-467C-A157-28877FBF2635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4929599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2700867"/>
            <a:ext cx="8596668" cy="1826581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860400"/>
          </a:xfrm>
        </p:spPr>
        <p:txBody>
          <a:bodyPr anchor="t"/>
          <a:lstStyle>
            <a:lvl1pPr marL="0" indent="0" algn="l">
              <a:buNone/>
              <a:defRPr sz="20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BDD9420-CD13-4639-B6DB-BDB631C62EC4}" type="datetimeFigureOut">
              <a:rPr lang="en-US" smtClean="0"/>
              <a:pPr/>
              <a:t>11/21/2017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E1E7040-654C-467C-A157-28877FBF2635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7389302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77334" y="2160589"/>
            <a:ext cx="4184035" cy="3880772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089970" y="2160589"/>
            <a:ext cx="4184034" cy="3880773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BDD9420-CD13-4639-B6DB-BDB631C62EC4}" type="datetimeFigureOut">
              <a:rPr lang="en-US" smtClean="0"/>
              <a:pPr/>
              <a:t>11/21/2017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E1E7040-654C-467C-A157-28877FBF2635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4632079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5745" y="2160983"/>
            <a:ext cx="4185623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75745" y="2737245"/>
            <a:ext cx="4185623" cy="3304117"/>
          </a:xfrm>
        </p:spPr>
        <p:txBody>
          <a:bodyPr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88383" y="2160983"/>
            <a:ext cx="4185618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088384" y="2737245"/>
            <a:ext cx="4185617" cy="3304117"/>
          </a:xfrm>
        </p:spPr>
        <p:txBody>
          <a:bodyPr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BDD9420-CD13-4639-B6DB-BDB631C62EC4}" type="datetimeFigureOut">
              <a:rPr lang="en-US" smtClean="0"/>
              <a:pPr/>
              <a:t>11/21/2017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E1E7040-654C-467C-A157-28877FBF2635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0053443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BDD9420-CD13-4639-B6DB-BDB631C62EC4}" type="datetimeFigureOut">
              <a:rPr lang="en-US" smtClean="0"/>
              <a:pPr/>
              <a:t>11/21/2017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E1E7040-654C-467C-A157-28877FBF2635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3109481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BDD9420-CD13-4639-B6DB-BDB631C62EC4}" type="datetimeFigureOut">
              <a:rPr lang="en-US" smtClean="0"/>
              <a:pPr/>
              <a:t>11/21/2017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E1E7040-654C-467C-A157-28877FBF2635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7594089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1498604"/>
            <a:ext cx="3854528" cy="1278466"/>
          </a:xfrm>
        </p:spPr>
        <p:txBody>
          <a:bodyPr anchor="b">
            <a:normAutofit/>
          </a:bodyPr>
          <a:lstStyle>
            <a:lvl1pPr>
              <a:defRPr sz="20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60461" y="514924"/>
            <a:ext cx="4513541" cy="5526437"/>
          </a:xfrm>
        </p:spPr>
        <p:txBody>
          <a:bodyPr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2777069"/>
            <a:ext cx="3854528" cy="2584449"/>
          </a:xfrm>
        </p:spPr>
        <p:txBody>
          <a:bodyPr>
            <a:normAutofit/>
          </a:bodyPr>
          <a:lstStyle>
            <a:lvl1pPr marL="0" indent="0">
              <a:buNone/>
              <a:defRPr sz="1400"/>
            </a:lvl1pPr>
            <a:lvl2pPr marL="457063" indent="0">
              <a:buNone/>
              <a:defRPr sz="1400"/>
            </a:lvl2pPr>
            <a:lvl3pPr marL="914126" indent="0">
              <a:buNone/>
              <a:defRPr sz="1200"/>
            </a:lvl3pPr>
            <a:lvl4pPr marL="1371189" indent="0">
              <a:buNone/>
              <a:defRPr sz="1000"/>
            </a:lvl4pPr>
            <a:lvl5pPr marL="1828251" indent="0">
              <a:buNone/>
              <a:defRPr sz="1000"/>
            </a:lvl5pPr>
            <a:lvl6pPr marL="2285314" indent="0">
              <a:buNone/>
              <a:defRPr sz="1000"/>
            </a:lvl6pPr>
            <a:lvl7pPr marL="2742377" indent="0">
              <a:buNone/>
              <a:defRPr sz="1000"/>
            </a:lvl7pPr>
            <a:lvl8pPr marL="3199440" indent="0">
              <a:buNone/>
              <a:defRPr sz="1000"/>
            </a:lvl8pPr>
            <a:lvl9pPr marL="3656503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BDD9420-CD13-4639-B6DB-BDB631C62EC4}" type="datetimeFigureOut">
              <a:rPr lang="en-US" smtClean="0"/>
              <a:pPr/>
              <a:t>11/21/2017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E1E7040-654C-467C-A157-28877FBF2635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4612419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4800600"/>
            <a:ext cx="8596667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77334" y="609600"/>
            <a:ext cx="8596668" cy="3845718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5367338"/>
            <a:ext cx="8596667" cy="674024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BDD9420-CD13-4639-B6DB-BDB631C62EC4}" type="datetimeFigureOut">
              <a:rPr lang="en-US" smtClean="0"/>
              <a:pPr/>
              <a:t>11/21/2017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E1E7040-654C-467C-A157-28877FBF2635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9151400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609600"/>
            <a:ext cx="8596668" cy="3403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BDD9420-CD13-4639-B6DB-BDB631C62EC4}" type="datetimeFigureOut">
              <a:rPr lang="en-US" smtClean="0"/>
              <a:pPr/>
              <a:t>11/21/2017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E1E7040-654C-467C-A157-28877FBF2635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5136427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366139" y="3632200"/>
            <a:ext cx="7224524" cy="381000"/>
          </a:xfrm>
        </p:spPr>
        <p:txBody>
          <a:bodyPr anchor="ctr">
            <a:noAutofit/>
          </a:bodyPr>
          <a:lstStyle>
            <a:lvl1pPr marL="0" indent="0">
              <a:buFontTx/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BDD9420-CD13-4639-B6DB-BDB631C62EC4}" type="datetimeFigureOut">
              <a:rPr lang="en-US" smtClean="0"/>
              <a:pPr/>
              <a:t>11/21/2017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E1E7040-654C-467C-A157-28877FBF2635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20" name="TextBox 19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2" name="TextBox 21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latin typeface="Arial"/>
              </a:rPr>
              <a:t>”</a:t>
            </a:r>
            <a:endParaRPr lang="en-US" dirty="0">
              <a:solidFill>
                <a:schemeClr val="accent1">
                  <a:lumMod val="60000"/>
                  <a:lumOff val="40000"/>
                </a:schemeClr>
              </a:solidFill>
              <a:latin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2691944099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1931988"/>
            <a:ext cx="8596668" cy="2595460"/>
          </a:xfrm>
        </p:spPr>
        <p:txBody>
          <a:bodyPr anchor="b">
            <a:normAutofit/>
          </a:bodyPr>
          <a:lstStyle>
            <a:lvl1pPr algn="l">
              <a:defRPr sz="4400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BDD9420-CD13-4639-B6DB-BDB631C62EC4}" type="datetimeFigureOut">
              <a:rPr lang="en-US" smtClean="0"/>
              <a:pPr/>
              <a:t>11/21/2017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E1E7040-654C-467C-A157-28877FBF2635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57910770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BDD9420-CD13-4639-B6DB-BDB631C62EC4}" type="datetimeFigureOut">
              <a:rPr lang="en-US" smtClean="0"/>
              <a:pPr/>
              <a:t>11/21/2017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E1E7040-654C-467C-A157-28877FBF2635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24" name="TextBox 23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1149706686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rue or Fals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799" y="609600"/>
            <a:ext cx="8588203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BDD9420-CD13-4639-B6DB-BDB631C62EC4}" type="datetimeFigureOut">
              <a:rPr lang="en-US" smtClean="0"/>
              <a:pPr/>
              <a:t>11/21/2017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E1E7040-654C-467C-A157-28877FBF2635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49892149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BDD9420-CD13-4639-B6DB-BDB631C62EC4}" type="datetimeFigureOut">
              <a:rPr lang="en-US" smtClean="0"/>
              <a:pPr/>
              <a:t>11/21/2017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E1E7040-654C-467C-A157-28877FBF2635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66761817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967673" y="609599"/>
            <a:ext cx="1304743" cy="5251451"/>
          </a:xfrm>
        </p:spPr>
        <p:txBody>
          <a:bodyPr vert="eaVert" anchor="ctr"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77335" y="609600"/>
            <a:ext cx="7060150" cy="5251450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BDD9420-CD13-4639-B6DB-BDB631C62EC4}" type="datetimeFigureOut">
              <a:rPr lang="en-US" smtClean="0"/>
              <a:pPr/>
              <a:t>11/21/2017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E1E7040-654C-467C-A157-28877FBF2635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98112376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fourObj">
  <p:cSld name="Title and 4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sz="quarter"/>
          </p:nvPr>
        </p:nvSpPr>
        <p:spPr>
          <a:xfrm>
            <a:off x="609600" y="188913"/>
            <a:ext cx="10814051" cy="792162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ro-RO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>
          <a:xfrm>
            <a:off x="203200" y="1752600"/>
            <a:ext cx="5537200" cy="2171700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ro-RO"/>
          </a:p>
        </p:txBody>
      </p:sp>
      <p:sp>
        <p:nvSpPr>
          <p:cNvPr id="4" name="Content Placeholder 3"/>
          <p:cNvSpPr>
            <a:spLocks noGrp="1"/>
          </p:cNvSpPr>
          <p:nvPr>
            <p:ph sz="quarter" idx="2"/>
          </p:nvPr>
        </p:nvSpPr>
        <p:spPr>
          <a:xfrm>
            <a:off x="5943600" y="1752600"/>
            <a:ext cx="5537200" cy="2171700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ro-RO"/>
          </a:p>
        </p:txBody>
      </p:sp>
      <p:sp>
        <p:nvSpPr>
          <p:cNvPr id="5" name="Content Placeholder 4"/>
          <p:cNvSpPr>
            <a:spLocks noGrp="1"/>
          </p:cNvSpPr>
          <p:nvPr>
            <p:ph sz="quarter" idx="3"/>
          </p:nvPr>
        </p:nvSpPr>
        <p:spPr>
          <a:xfrm>
            <a:off x="203200" y="4076700"/>
            <a:ext cx="5537200" cy="2171700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ro-RO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943600" y="4076700"/>
            <a:ext cx="5537200" cy="2171700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ro-RO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>
          <a:xfrm>
            <a:off x="370417" y="6497638"/>
            <a:ext cx="2844800" cy="279400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8" name="Slide Number Placeholder 7"/>
          <p:cNvSpPr>
            <a:spLocks noGrp="1"/>
          </p:cNvSpPr>
          <p:nvPr>
            <p:ph type="sldNum" sz="quarter" idx="11"/>
          </p:nvPr>
        </p:nvSpPr>
        <p:spPr>
          <a:xfrm>
            <a:off x="9059333" y="6497638"/>
            <a:ext cx="2844800" cy="279400"/>
          </a:xfrm>
        </p:spPr>
        <p:txBody>
          <a:bodyPr/>
          <a:lstStyle>
            <a:lvl1pPr>
              <a:defRPr/>
            </a:lvl1pPr>
          </a:lstStyle>
          <a:p>
            <a:fld id="{923CFD16-9F08-4EE6-AFFD-96AB0684AEDE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301373099"/>
      </p:ext>
    </p:extLst>
  </p:cSld>
  <p:clrMapOvr>
    <a:masterClrMapping/>
  </p:clrMapOvr>
  <p:transition>
    <p:wipe dir="r"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20" name="Straight Connector 19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2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3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4" name="Isosceles Triangle 23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2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5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8" name="Isosceles Triangle 27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9" name="Isosceles Triangle 28"/>
            <p:cNvSpPr/>
            <p:nvPr/>
          </p:nvSpPr>
          <p:spPr>
            <a:xfrm>
              <a:off x="0" y="4013200"/>
              <a:ext cx="448733" cy="2844800"/>
            </a:xfrm>
            <a:prstGeom prst="triangle">
              <a:avLst>
                <a:gd name="adj" fmla="val 0"/>
              </a:avLst>
            </a:prstGeom>
            <a:solidFill>
              <a:schemeClr val="accent1"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4" y="2160589"/>
            <a:ext cx="8596668" cy="388077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205133" y="6041362"/>
            <a:ext cx="9119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BDD9420-CD13-4639-B6DB-BDB631C62EC4}" type="datetimeFigureOut">
              <a:rPr lang="en-US" smtClean="0"/>
              <a:pPr/>
              <a:t>11/21/2017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77334" y="6041362"/>
            <a:ext cx="6297612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590663" y="6041362"/>
            <a:ext cx="6833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accent1"/>
                </a:solidFill>
              </a:defRPr>
            </a:lvl1pPr>
          </a:lstStyle>
          <a:p>
            <a:fld id="{1E1E7040-654C-467C-A157-28877FBF2635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5223262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5" r:id="rId1"/>
    <p:sldLayoutId id="2147483676" r:id="rId2"/>
    <p:sldLayoutId id="2147483677" r:id="rId3"/>
    <p:sldLayoutId id="2147483678" r:id="rId4"/>
    <p:sldLayoutId id="2147483679" r:id="rId5"/>
    <p:sldLayoutId id="2147483680" r:id="rId6"/>
    <p:sldLayoutId id="2147483681" r:id="rId7"/>
    <p:sldLayoutId id="2147483682" r:id="rId8"/>
    <p:sldLayoutId id="2147483683" r:id="rId9"/>
    <p:sldLayoutId id="2147483684" r:id="rId10"/>
    <p:sldLayoutId id="2147483685" r:id="rId11"/>
    <p:sldLayoutId id="2147483686" r:id="rId12"/>
    <p:sldLayoutId id="2147483687" r:id="rId13"/>
    <p:sldLayoutId id="2147483688" r:id="rId14"/>
    <p:sldLayoutId id="2147483689" r:id="rId15"/>
    <p:sldLayoutId id="2147483690" r:id="rId16"/>
    <p:sldLayoutId id="2147483691" r:id="rId17"/>
  </p:sldLayoutIdLst>
  <p:txStyles>
    <p:titleStyle>
      <a:lvl1pPr algn="l" defTabSz="457200" rtl="0" eaLnBrk="1" latinLnBrk="0" hangingPunct="1">
        <a:spcBef>
          <a:spcPct val="0"/>
        </a:spcBef>
        <a:buNone/>
        <a:defRPr sz="3600" kern="1200">
          <a:solidFill>
            <a:schemeClr val="accent1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7.xml"/><Relationship Id="rId4" Type="http://schemas.openxmlformats.org/officeDocument/2006/relationships/image" Target="../media/image3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Content Placeholder 4"/>
          <p:cNvSpPr>
            <a:spLocks noGrp="1"/>
          </p:cNvSpPr>
          <p:nvPr>
            <p:ph idx="1"/>
          </p:nvPr>
        </p:nvSpPr>
        <p:spPr>
          <a:xfrm>
            <a:off x="677334" y="1258785"/>
            <a:ext cx="9143560" cy="4782578"/>
          </a:xfrm>
        </p:spPr>
        <p:txBody>
          <a:bodyPr/>
          <a:lstStyle/>
          <a:p>
            <a:endParaRPr lang="en-US" altLang="en-US" dirty="0" smtClean="0"/>
          </a:p>
          <a:p>
            <a:pPr algn="ctr">
              <a:buFont typeface="Wingdings 3" panose="05040102010807070707" pitchFamily="18" charset="2"/>
              <a:buNone/>
            </a:pPr>
            <a:r>
              <a:rPr lang="en-US" altLang="en-US" sz="2800" b="1" dirty="0" smtClean="0"/>
              <a:t>SWOT</a:t>
            </a:r>
            <a:r>
              <a:rPr lang="en-US" altLang="en-US" sz="2800" dirty="0" smtClean="0"/>
              <a:t> Analysis </a:t>
            </a:r>
            <a:r>
              <a:rPr lang="en-US" altLang="en-US" sz="2800" dirty="0"/>
              <a:t> </a:t>
            </a:r>
            <a:endParaRPr lang="en-US" altLang="en-US" sz="2800" dirty="0" smtClean="0"/>
          </a:p>
          <a:p>
            <a:pPr algn="ctr">
              <a:buFont typeface="Wingdings 3" panose="05040102010807070707" pitchFamily="18" charset="2"/>
              <a:buNone/>
            </a:pPr>
            <a:r>
              <a:rPr lang="en-US" altLang="en-US" sz="2800" b="1" dirty="0" smtClean="0"/>
              <a:t> School Inspectorate county of Sibiu </a:t>
            </a:r>
          </a:p>
          <a:p>
            <a:pPr algn="ctr">
              <a:buFont typeface="Wingdings 3" panose="05040102010807070707" pitchFamily="18" charset="2"/>
              <a:buNone/>
            </a:pPr>
            <a:r>
              <a:rPr lang="ro-RO" altLang="en-US" sz="2800" b="1" dirty="0" smtClean="0"/>
              <a:t>Equity in education</a:t>
            </a:r>
            <a:endParaRPr lang="en-US" altLang="en-US" sz="2800" b="1" dirty="0" smtClean="0"/>
          </a:p>
        </p:txBody>
      </p:sp>
      <p:sp>
        <p:nvSpPr>
          <p:cNvPr id="2" name="Footer Placeholder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Anca Voineag _School Inspectorate County of Sibiu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1362760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>
          <a:xfrm>
            <a:off x="1850571" y="471543"/>
            <a:ext cx="8229600" cy="778098"/>
          </a:xfrm>
        </p:spPr>
        <p:txBody>
          <a:bodyPr/>
          <a:lstStyle/>
          <a:p>
            <a:pPr>
              <a:defRPr/>
            </a:pPr>
            <a:r>
              <a:rPr lang="en-US" sz="3600" b="1" dirty="0">
                <a:solidFill>
                  <a:schemeClr val="tx1"/>
                </a:solidFill>
              </a:rPr>
              <a:t>STRENGTHS</a:t>
            </a:r>
          </a:p>
        </p:txBody>
      </p:sp>
      <p:sp>
        <p:nvSpPr>
          <p:cNvPr id="20483" name="Content Placeholder 4"/>
          <p:cNvSpPr>
            <a:spLocks noGrp="1"/>
          </p:cNvSpPr>
          <p:nvPr>
            <p:ph idx="1"/>
          </p:nvPr>
        </p:nvSpPr>
        <p:spPr>
          <a:xfrm>
            <a:off x="403761" y="1234295"/>
            <a:ext cx="11364685" cy="4786678"/>
          </a:xfrm>
        </p:spPr>
        <p:txBody>
          <a:bodyPr>
            <a:normAutofit fontScale="92500" lnSpcReduction="10000"/>
          </a:bodyPr>
          <a:lstStyle/>
          <a:p>
            <a:pPr marL="0" indent="0">
              <a:buNone/>
            </a:pPr>
            <a:r>
              <a:rPr lang="en-GB" altLang="en-US" sz="2000" b="1" i="1" dirty="0" smtClean="0"/>
              <a:t>National level</a:t>
            </a:r>
          </a:p>
          <a:p>
            <a:r>
              <a:rPr lang="en-GB" altLang="en-US" sz="2000" dirty="0" smtClean="0"/>
              <a:t>Instruments of ensuring the quality in education, generally valid in all  schools; </a:t>
            </a:r>
          </a:p>
          <a:p>
            <a:r>
              <a:rPr lang="en-GB" altLang="en-US" sz="2000" dirty="0" smtClean="0"/>
              <a:t>Ministry of Education develop  programs/projects </a:t>
            </a:r>
            <a:r>
              <a:rPr lang="en-GB" altLang="en-US" sz="2000" dirty="0"/>
              <a:t>to </a:t>
            </a:r>
            <a:r>
              <a:rPr lang="en-GB" altLang="en-US" sz="2000" dirty="0" smtClean="0"/>
              <a:t>ensure equity in education: </a:t>
            </a:r>
          </a:p>
          <a:p>
            <a:pPr lvl="1">
              <a:buFont typeface="Wingdings" panose="05000000000000000000" pitchFamily="2" charset="2"/>
              <a:buChar char="ü"/>
            </a:pPr>
            <a:r>
              <a:rPr lang="en-GB" altLang="en-US" sz="1600" dirty="0" smtClean="0"/>
              <a:t> 	“</a:t>
            </a:r>
            <a:r>
              <a:rPr lang="en-GB" altLang="en-US" sz="1600" dirty="0"/>
              <a:t>School after school</a:t>
            </a:r>
            <a:r>
              <a:rPr lang="en-GB" altLang="en-US" sz="1600" dirty="0" smtClean="0"/>
              <a:t>” </a:t>
            </a:r>
          </a:p>
          <a:p>
            <a:pPr lvl="1">
              <a:buFont typeface="Wingdings" panose="05000000000000000000" pitchFamily="2" charset="2"/>
              <a:buChar char="ü"/>
            </a:pPr>
            <a:r>
              <a:rPr lang="en-GB" altLang="en-US" sz="1600" dirty="0" smtClean="0"/>
              <a:t> </a:t>
            </a:r>
            <a:r>
              <a:rPr lang="en-GB" altLang="en-US" sz="1600" dirty="0"/>
              <a:t>“The Second Chance</a:t>
            </a:r>
            <a:r>
              <a:rPr lang="en-GB" altLang="en-US" sz="1600" dirty="0" smtClean="0"/>
              <a:t>”  program (students who exceed with 4 years class age) </a:t>
            </a:r>
          </a:p>
          <a:p>
            <a:pPr lvl="1">
              <a:buFont typeface="Wingdings" panose="05000000000000000000" pitchFamily="2" charset="2"/>
              <a:buChar char="ü"/>
            </a:pPr>
            <a:r>
              <a:rPr lang="en-GB" altLang="en-US" sz="1600" dirty="0" smtClean="0"/>
              <a:t> “</a:t>
            </a:r>
            <a:r>
              <a:rPr lang="en-GB" altLang="en-US" sz="1600" dirty="0"/>
              <a:t>Money for High School Education</a:t>
            </a:r>
            <a:r>
              <a:rPr lang="en-GB" altLang="en-US" sz="1600" dirty="0" smtClean="0"/>
              <a:t>” (students with hard financial situation from high schools) </a:t>
            </a:r>
          </a:p>
          <a:p>
            <a:pPr lvl="1">
              <a:buFont typeface="Wingdings" panose="05000000000000000000" pitchFamily="2" charset="2"/>
              <a:buChar char="ü"/>
            </a:pPr>
            <a:r>
              <a:rPr lang="en-GB" altLang="en-US" sz="1600" dirty="0" smtClean="0"/>
              <a:t>“</a:t>
            </a:r>
            <a:r>
              <a:rPr lang="en-GB" altLang="en-US" sz="1600" dirty="0"/>
              <a:t>Euro200</a:t>
            </a:r>
            <a:r>
              <a:rPr lang="en-GB" altLang="en-US" sz="1600" dirty="0" smtClean="0"/>
              <a:t>”  (all </a:t>
            </a:r>
            <a:r>
              <a:rPr lang="en-GB" altLang="en-US" sz="1600" dirty="0"/>
              <a:t>students with hard financial </a:t>
            </a:r>
            <a:r>
              <a:rPr lang="en-GB" altLang="en-US" sz="1600" dirty="0" smtClean="0"/>
              <a:t>situation)</a:t>
            </a:r>
          </a:p>
          <a:p>
            <a:pPr lvl="1">
              <a:buFont typeface="Wingdings" panose="05000000000000000000" pitchFamily="2" charset="2"/>
              <a:buChar char="ü"/>
            </a:pPr>
            <a:r>
              <a:rPr lang="en-GB" altLang="en-US" sz="1600" dirty="0" smtClean="0"/>
              <a:t> </a:t>
            </a:r>
            <a:r>
              <a:rPr lang="en-GB" altLang="en-US" sz="1600" dirty="0"/>
              <a:t>“Scholarships for the students in Professional Education</a:t>
            </a:r>
            <a:r>
              <a:rPr lang="en-GB" altLang="en-US" sz="1600" dirty="0" smtClean="0"/>
              <a:t>” (all students from vocational field); </a:t>
            </a:r>
            <a:endParaRPr lang="en-GB" altLang="en-US" sz="1600" dirty="0"/>
          </a:p>
          <a:p>
            <a:pPr marL="0" indent="0">
              <a:buNone/>
            </a:pPr>
            <a:r>
              <a:rPr lang="en-GB" altLang="en-US" sz="2000" b="1" i="1" dirty="0" smtClean="0"/>
              <a:t>County level</a:t>
            </a:r>
          </a:p>
          <a:p>
            <a:r>
              <a:rPr lang="en-GB" altLang="en-US" sz="2000" dirty="0"/>
              <a:t>Inspectorate strategy  of desegregation (ethnic criteria, social status, religion</a:t>
            </a:r>
            <a:r>
              <a:rPr lang="en-GB" altLang="en-US" sz="2000" dirty="0" smtClean="0"/>
              <a:t>);</a:t>
            </a:r>
          </a:p>
          <a:p>
            <a:r>
              <a:rPr lang="en-GB" altLang="en-US" sz="2000" dirty="0"/>
              <a:t>Teachers’ interest in developing new abilities/skills through lifelong learning courses; </a:t>
            </a:r>
            <a:endParaRPr lang="en-GB" altLang="en-US" sz="2000" b="1" i="1" dirty="0" smtClean="0"/>
          </a:p>
          <a:p>
            <a:pPr marL="0" indent="0">
              <a:buNone/>
            </a:pPr>
            <a:r>
              <a:rPr lang="en-GB" altLang="en-US" sz="2000" b="1" i="1" dirty="0" smtClean="0"/>
              <a:t>Institutional level</a:t>
            </a:r>
            <a:endParaRPr lang="en-GB" altLang="en-US" sz="2000" b="1" i="1" dirty="0"/>
          </a:p>
          <a:p>
            <a:r>
              <a:rPr lang="en-GB" altLang="en-US" sz="2000" dirty="0" smtClean="0"/>
              <a:t>Heads  who are interested  in developing the school management.</a:t>
            </a:r>
          </a:p>
          <a:p>
            <a:pPr marL="0" indent="0">
              <a:buNone/>
            </a:pPr>
            <a:endParaRPr lang="en-US" altLang="en-US" sz="2000" dirty="0"/>
          </a:p>
          <a:p>
            <a:pPr>
              <a:buFont typeface="Wingdings 3" panose="05040102010807070707" pitchFamily="18" charset="2"/>
              <a:buNone/>
            </a:pPr>
            <a:endParaRPr lang="en-US" altLang="en-US" sz="2000" dirty="0"/>
          </a:p>
          <a:p>
            <a:endParaRPr lang="en-US" altLang="en-US" sz="2000" dirty="0"/>
          </a:p>
        </p:txBody>
      </p:sp>
    </p:spTree>
    <p:extLst>
      <p:ext uri="{BB962C8B-B14F-4D97-AF65-F5344CB8AC3E}">
        <p14:creationId xmlns:p14="http://schemas.microsoft.com/office/powerpoint/2010/main" val="338693647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>
              <a:defRPr/>
            </a:pPr>
            <a:r>
              <a:rPr lang="en-US" sz="2400" b="1" dirty="0" smtClean="0">
                <a:solidFill>
                  <a:schemeClr val="tx1"/>
                </a:solidFill>
              </a:rPr>
              <a:t>  WEAKNESSES</a:t>
            </a:r>
            <a:endParaRPr lang="en-US" sz="2400" b="1" dirty="0">
              <a:solidFill>
                <a:schemeClr val="tx1"/>
              </a:solidFill>
            </a:endParaRPr>
          </a:p>
        </p:txBody>
      </p:sp>
      <p:sp>
        <p:nvSpPr>
          <p:cNvPr id="21506" name="Content Placeholder 1"/>
          <p:cNvSpPr>
            <a:spLocks noGrp="1"/>
          </p:cNvSpPr>
          <p:nvPr>
            <p:ph idx="1"/>
          </p:nvPr>
        </p:nvSpPr>
        <p:spPr>
          <a:xfrm>
            <a:off x="510639" y="1389413"/>
            <a:ext cx="10284031" cy="5135212"/>
          </a:xfrm>
        </p:spPr>
        <p:txBody>
          <a:bodyPr>
            <a:normAutofit/>
          </a:bodyPr>
          <a:lstStyle/>
          <a:p>
            <a:endParaRPr lang="en-GB" altLang="en-US" sz="1800" dirty="0" smtClean="0"/>
          </a:p>
          <a:p>
            <a:r>
              <a:rPr lang="en-GB" altLang="en-US" sz="1800" dirty="0" smtClean="0"/>
              <a:t>Equity in education is not studied in </a:t>
            </a:r>
            <a:r>
              <a:rPr lang="en-GB" altLang="en-US" sz="1800" dirty="0" smtClean="0"/>
              <a:t>schools;</a:t>
            </a:r>
            <a:endParaRPr lang="en-GB" altLang="en-US" sz="1800" dirty="0" smtClean="0"/>
          </a:p>
          <a:p>
            <a:r>
              <a:rPr lang="en-GB" altLang="en-US" dirty="0"/>
              <a:t>In schools there are no instruments of assessing if equity in education is ensured; </a:t>
            </a:r>
            <a:endParaRPr lang="en-GB" altLang="en-US" sz="1800" dirty="0" smtClean="0"/>
          </a:p>
          <a:p>
            <a:r>
              <a:rPr lang="en-GB" altLang="en-US" sz="1800" dirty="0" smtClean="0"/>
              <a:t>There are schools with a high level of absenteeism; </a:t>
            </a:r>
          </a:p>
          <a:p>
            <a:r>
              <a:rPr lang="en-GB" altLang="en-US" sz="1800" dirty="0" smtClean="0"/>
              <a:t>The risk of dropping out of school ( Romani ethnicity, students from</a:t>
            </a:r>
          </a:p>
          <a:p>
            <a:pPr marL="0" indent="0">
              <a:buNone/>
            </a:pPr>
            <a:r>
              <a:rPr lang="en-GB" altLang="en-US" sz="1800" dirty="0" smtClean="0"/>
              <a:t> foster homes, or students belonging to socially, financially, disadvantaged groups); </a:t>
            </a:r>
          </a:p>
          <a:p>
            <a:r>
              <a:rPr lang="en-GB" altLang="en-US" sz="1800" dirty="0" smtClean="0"/>
              <a:t>Occasional inefficient communication between </a:t>
            </a:r>
            <a:r>
              <a:rPr lang="en-GB" altLang="en-US" sz="1800" dirty="0" smtClean="0"/>
              <a:t>schools – parents - local </a:t>
            </a:r>
            <a:r>
              <a:rPr lang="en-GB" altLang="en-US" sz="1800" dirty="0" smtClean="0"/>
              <a:t>authorities; </a:t>
            </a:r>
          </a:p>
          <a:p>
            <a:r>
              <a:rPr lang="en-US" dirty="0"/>
              <a:t>Teacher's need to attend </a:t>
            </a:r>
            <a:r>
              <a:rPr lang="en-US" dirty="0" smtClean="0"/>
              <a:t>training </a:t>
            </a:r>
            <a:r>
              <a:rPr lang="en-GB" altLang="en-US" sz="1800" dirty="0" smtClean="0"/>
              <a:t>course in areas like: social skills, how to be confidence, how to be successful or how to be </a:t>
            </a:r>
            <a:r>
              <a:rPr lang="en-GB" altLang="en-US" dirty="0"/>
              <a:t>efficient, equity </a:t>
            </a:r>
            <a:r>
              <a:rPr lang="en-GB" altLang="en-US" dirty="0" smtClean="0"/>
              <a:t>in education (t</a:t>
            </a:r>
            <a:r>
              <a:rPr lang="en-GB" altLang="en-US" sz="1800" dirty="0" smtClean="0"/>
              <a:t>here are situations when  is difficult to integrate some students into the </a:t>
            </a:r>
            <a:r>
              <a:rPr lang="en-GB" altLang="en-US" sz="1800" dirty="0" smtClean="0"/>
              <a:t>school community </a:t>
            </a:r>
            <a:r>
              <a:rPr lang="en-GB" altLang="en-US" dirty="0" smtClean="0"/>
              <a:t>: </a:t>
            </a:r>
            <a:r>
              <a:rPr lang="en-GB" altLang="en-US" sz="1800" dirty="0" smtClean="0"/>
              <a:t>students </a:t>
            </a:r>
            <a:r>
              <a:rPr lang="en-GB" altLang="en-US" sz="1800" dirty="0" smtClean="0"/>
              <a:t>with special educational requirements, gifted students, students with behaviour or communication problems, repatriated </a:t>
            </a:r>
            <a:r>
              <a:rPr lang="en-GB" altLang="en-US" sz="1800" dirty="0" smtClean="0"/>
              <a:t>pupils).</a:t>
            </a:r>
            <a:endParaRPr lang="en-GB" altLang="en-US" sz="1800" dirty="0" smtClean="0"/>
          </a:p>
        </p:txBody>
      </p:sp>
    </p:spTree>
    <p:extLst>
      <p:ext uri="{BB962C8B-B14F-4D97-AF65-F5344CB8AC3E}">
        <p14:creationId xmlns:p14="http://schemas.microsoft.com/office/powerpoint/2010/main" val="292198703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>
              <a:defRPr/>
            </a:pPr>
            <a:r>
              <a:rPr lang="en-US" sz="2400" b="1" dirty="0" smtClean="0">
                <a:solidFill>
                  <a:schemeClr val="tx1"/>
                </a:solidFill>
              </a:rPr>
              <a:t>  OPPORTUNITIES</a:t>
            </a:r>
            <a:endParaRPr lang="en-US" sz="2400" b="1" dirty="0">
              <a:solidFill>
                <a:schemeClr val="tx1"/>
              </a:solidFill>
            </a:endParaRPr>
          </a:p>
        </p:txBody>
      </p:sp>
      <p:sp>
        <p:nvSpPr>
          <p:cNvPr id="22530" name="Content Placeholder 1"/>
          <p:cNvSpPr>
            <a:spLocks noGrp="1"/>
          </p:cNvSpPr>
          <p:nvPr>
            <p:ph idx="1"/>
          </p:nvPr>
        </p:nvSpPr>
        <p:spPr>
          <a:xfrm>
            <a:off x="142505" y="1481138"/>
            <a:ext cx="10274672" cy="5116512"/>
          </a:xfrm>
        </p:spPr>
        <p:txBody>
          <a:bodyPr>
            <a:normAutofit/>
          </a:bodyPr>
          <a:lstStyle/>
          <a:p>
            <a:r>
              <a:rPr lang="en-US" altLang="en-US" sz="2000" dirty="0"/>
              <a:t>G</a:t>
            </a:r>
            <a:r>
              <a:rPr lang="en-US" altLang="en-US" sz="2000" dirty="0" smtClean="0"/>
              <a:t>overnment support for students from disadvantaged backgrounds or minorities;</a:t>
            </a:r>
            <a:endParaRPr lang="ro-RO" altLang="en-US" sz="2000" dirty="0" smtClean="0"/>
          </a:p>
          <a:p>
            <a:r>
              <a:rPr lang="en-US" altLang="en-US" sz="2000" dirty="0" smtClean="0"/>
              <a:t>The </a:t>
            </a:r>
            <a:r>
              <a:rPr lang="en-US" altLang="en-US" sz="2000" dirty="0" smtClean="0"/>
              <a:t>partnership between </a:t>
            </a:r>
            <a:r>
              <a:rPr lang="en-US" altLang="en-US" sz="2000" dirty="0"/>
              <a:t>S</a:t>
            </a:r>
            <a:r>
              <a:rPr lang="en-US" altLang="en-US" sz="2000" dirty="0" smtClean="0"/>
              <a:t>chool Inspectorate </a:t>
            </a:r>
            <a:r>
              <a:rPr lang="en-US" altLang="en-US" sz="2000" dirty="0"/>
              <a:t>a</a:t>
            </a:r>
            <a:r>
              <a:rPr lang="en-US" altLang="en-US" sz="2000" dirty="0" smtClean="0"/>
              <a:t>nd  “Lucian </a:t>
            </a:r>
            <a:r>
              <a:rPr lang="en-US" altLang="en-US" sz="2000" dirty="0" err="1" smtClean="0"/>
              <a:t>Blaga</a:t>
            </a:r>
            <a:r>
              <a:rPr lang="en-US" altLang="en-US" sz="2000" dirty="0" smtClean="0"/>
              <a:t> “ University  of Sibiu is developing; </a:t>
            </a:r>
            <a:endParaRPr lang="ro-RO" altLang="en-US" sz="2000" dirty="0" smtClean="0"/>
          </a:p>
          <a:p>
            <a:r>
              <a:rPr lang="en-US" altLang="en-US" sz="2000" dirty="0" smtClean="0"/>
              <a:t>Increase  quality of social partnership between  the private companies  and community support for educational system;</a:t>
            </a:r>
          </a:p>
          <a:p>
            <a:r>
              <a:rPr lang="en-US" altLang="en-US" sz="2000" dirty="0"/>
              <a:t>Access to European grants</a:t>
            </a:r>
            <a:r>
              <a:rPr lang="en-US" altLang="en-US" sz="2000" dirty="0" smtClean="0"/>
              <a:t>;</a:t>
            </a:r>
          </a:p>
          <a:p>
            <a:r>
              <a:rPr lang="en-US" altLang="en-US" sz="2000" dirty="0"/>
              <a:t>P</a:t>
            </a:r>
            <a:r>
              <a:rPr lang="en-US" altLang="en-US" sz="2000" dirty="0" smtClean="0"/>
              <a:t>ossibility of </a:t>
            </a:r>
            <a:r>
              <a:rPr lang="en-US" altLang="en-US" sz="2000" dirty="0" smtClean="0"/>
              <a:t>exchanges </a:t>
            </a:r>
            <a:r>
              <a:rPr lang="en-US" altLang="en-US" sz="2000" dirty="0" smtClean="0"/>
              <a:t>good practice between schools/other educational institutions from national/transnational level – this project for instance.</a:t>
            </a:r>
          </a:p>
          <a:p>
            <a:endParaRPr lang="en-US" altLang="en-US" sz="2000" dirty="0"/>
          </a:p>
        </p:txBody>
      </p:sp>
    </p:spTree>
    <p:extLst>
      <p:ext uri="{BB962C8B-B14F-4D97-AF65-F5344CB8AC3E}">
        <p14:creationId xmlns:p14="http://schemas.microsoft.com/office/powerpoint/2010/main" val="249260199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>
              <a:defRPr/>
            </a:pPr>
            <a:r>
              <a:rPr lang="en-US" b="1" dirty="0" smtClean="0">
                <a:solidFill>
                  <a:schemeClr val="tx1"/>
                </a:solidFill>
              </a:rPr>
              <a:t> THREATS</a:t>
            </a:r>
            <a:endParaRPr lang="en-US" b="1" dirty="0">
              <a:solidFill>
                <a:schemeClr val="tx1"/>
              </a:solidFill>
            </a:endParaRPr>
          </a:p>
        </p:txBody>
      </p:sp>
      <p:sp>
        <p:nvSpPr>
          <p:cNvPr id="23554" name="Content Placeholder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altLang="en-US" dirty="0" smtClean="0"/>
              <a:t>Sometimes is </a:t>
            </a:r>
            <a:r>
              <a:rPr lang="en-US" altLang="en-US" dirty="0" smtClean="0"/>
              <a:t>little </a:t>
            </a:r>
            <a:r>
              <a:rPr lang="en-US" altLang="en-US" dirty="0" smtClean="0"/>
              <a:t>family/community </a:t>
            </a:r>
            <a:r>
              <a:rPr lang="en-US" altLang="en-US" dirty="0" smtClean="0"/>
              <a:t>involvement in school issues; </a:t>
            </a:r>
          </a:p>
          <a:p>
            <a:r>
              <a:rPr lang="en-US" altLang="en-US" dirty="0" smtClean="0"/>
              <a:t>bullying is on the rise in Romania; </a:t>
            </a:r>
          </a:p>
          <a:p>
            <a:r>
              <a:rPr lang="en-US" altLang="en-US" dirty="0" smtClean="0"/>
              <a:t>there are economic/financial discrepancies among students.</a:t>
            </a:r>
            <a:endParaRPr lang="ro-RO" altLang="en-US" dirty="0" smtClean="0"/>
          </a:p>
        </p:txBody>
      </p:sp>
    </p:spTree>
    <p:extLst>
      <p:ext uri="{BB962C8B-B14F-4D97-AF65-F5344CB8AC3E}">
        <p14:creationId xmlns:p14="http://schemas.microsoft.com/office/powerpoint/2010/main" val="9131732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>
              <a:defRPr/>
            </a:pPr>
            <a:r>
              <a:rPr lang="en-US" b="1" dirty="0" smtClean="0">
                <a:solidFill>
                  <a:schemeClr val="tx1"/>
                </a:solidFill>
              </a:rPr>
              <a:t>Conclusion</a:t>
            </a:r>
            <a:endParaRPr lang="en-US" b="1" dirty="0">
              <a:solidFill>
                <a:schemeClr val="tx1"/>
              </a:solidFill>
            </a:endParaRPr>
          </a:p>
        </p:txBody>
      </p:sp>
      <p:sp>
        <p:nvSpPr>
          <p:cNvPr id="24578" name="Content Placeholder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endParaRPr lang="en-US" altLang="en-US" sz="2000" dirty="0" smtClean="0"/>
          </a:p>
          <a:p>
            <a:pPr marL="0" indent="0">
              <a:buNone/>
            </a:pPr>
            <a:endParaRPr lang="en-US" altLang="en-US" sz="2000" dirty="0" smtClean="0"/>
          </a:p>
          <a:p>
            <a:r>
              <a:rPr lang="en-US" altLang="en-US" sz="2000" dirty="0" smtClean="0"/>
              <a:t>Applying  instruments to asses </a:t>
            </a:r>
            <a:r>
              <a:rPr lang="ro-RO" altLang="en-US" sz="2000" dirty="0" smtClean="0"/>
              <a:t>equity in education</a:t>
            </a:r>
            <a:r>
              <a:rPr lang="en-US" altLang="en-US" sz="2000" dirty="0" smtClean="0"/>
              <a:t>, head-teachers can develop management strategies to  increase  the rate of student’s </a:t>
            </a:r>
            <a:r>
              <a:rPr lang="en-US" altLang="en-US" sz="2000" dirty="0" smtClean="0"/>
              <a:t>life </a:t>
            </a:r>
            <a:r>
              <a:rPr lang="en-US" altLang="en-US" sz="2000" dirty="0" smtClean="0"/>
              <a:t>success or  reduce </a:t>
            </a:r>
            <a:r>
              <a:rPr lang="en-US" altLang="en-US" sz="2000" dirty="0" smtClean="0"/>
              <a:t> school </a:t>
            </a:r>
            <a:r>
              <a:rPr lang="ro-RO" altLang="en-US" sz="2000" dirty="0" smtClean="0"/>
              <a:t>leaving</a:t>
            </a:r>
            <a:r>
              <a:rPr lang="en-US" altLang="en-US" sz="2000" dirty="0" smtClean="0"/>
              <a:t>, </a:t>
            </a:r>
            <a:r>
              <a:rPr lang="en-US" altLang="en-US" sz="2000" dirty="0" smtClean="0"/>
              <a:t>increase school </a:t>
            </a:r>
            <a:r>
              <a:rPr lang="en-US" altLang="en-US" sz="2000" dirty="0" smtClean="0"/>
              <a:t>integration, </a:t>
            </a:r>
            <a:r>
              <a:rPr lang="en-US" altLang="en-US" sz="2000" dirty="0" smtClean="0"/>
              <a:t>reduce </a:t>
            </a:r>
            <a:r>
              <a:rPr lang="ro-RO" altLang="en-US" sz="2000" dirty="0" smtClean="0"/>
              <a:t>bull</a:t>
            </a:r>
            <a:r>
              <a:rPr lang="en-US" altLang="en-US" sz="2000" dirty="0" smtClean="0"/>
              <a:t>y</a:t>
            </a:r>
            <a:r>
              <a:rPr lang="ro-RO" altLang="en-US" sz="2000" dirty="0" smtClean="0"/>
              <a:t>ing</a:t>
            </a:r>
            <a:r>
              <a:rPr lang="en-US" altLang="en-US" sz="2000" dirty="0" smtClean="0"/>
              <a:t>).</a:t>
            </a:r>
          </a:p>
          <a:p>
            <a:pPr>
              <a:buFont typeface="Wingdings 3" panose="05040102010807070707" pitchFamily="18" charset="2"/>
              <a:buNone/>
            </a:pPr>
            <a:endParaRPr lang="en-US" altLang="en-US" sz="2000" dirty="0" smtClean="0"/>
          </a:p>
          <a:p>
            <a:pPr marL="0" indent="0">
              <a:buNone/>
            </a:pPr>
            <a:endParaRPr lang="en-US" altLang="en-US" sz="2000" dirty="0"/>
          </a:p>
          <a:p>
            <a:endParaRPr lang="en-US" altLang="en-US" sz="2000" dirty="0"/>
          </a:p>
          <a:p>
            <a:pPr>
              <a:buFont typeface="Wingdings 3" panose="05040102010807070707" pitchFamily="18" charset="2"/>
              <a:buNone/>
            </a:pPr>
            <a:endParaRPr lang="en-US" altLang="en-US" sz="2000" dirty="0"/>
          </a:p>
          <a:p>
            <a:endParaRPr lang="en-US" altLang="en-US" sz="2000" dirty="0"/>
          </a:p>
        </p:txBody>
      </p:sp>
    </p:spTree>
    <p:extLst>
      <p:ext uri="{BB962C8B-B14F-4D97-AF65-F5344CB8AC3E}">
        <p14:creationId xmlns:p14="http://schemas.microsoft.com/office/powerpoint/2010/main" val="152178562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2" name="AutoShape 4" descr="data:image/jpeg;base64,/9j/4AAQSkZJRgABAQAAAQABAAD/2wCEAAkGBwgHBgkIBwgKCgkLDRYPDQwMDRsUFRAWIB0iIiAdHx8kKDQsJCYxJx8fLT0tMTU3Ojo6Iys/RD84QzQ5OjcBCgoKDQwNGg8PGjclHyU3Nzc3Nzc3Nzc3Nzc3Nzc3Nzc3Nzc3Nzc3Nzc3Nzc3Nzc3Nzc3Nzc3Nzc3Nzc3Nzc3N//AABEIAJAAwAMBIgACEQEDEQH/xAAbAAACAwEBAQAAAAAAAAAAAAADBQIEBgEAB//EAEMQAAIBAwMBBQYDBQQIBwAAAAECAwAEEQUSITEGEyJBURQyYXGBkaHB0RUjUrHhJEJy8DNDU2JzgpLxBxYlY4OTwv/EABkBAAMBAQEAAAAAAAAAAAAAAAABAwIEBf/EACQRAAICAgICAgIDAAAAAAAAAAABAhEDIRIxBEFRYSMyExQi/9oADAMBAAIRAxEAPwCxt4qJFGK4JFRK17x5AErzXNtG21zbTAFtr22iba5igCIFe2ip4r2KQENte20TFexQAPbiubaLiubaABNhVLHoASa6RjrUpEYxPtyDtPIOMcdc+VdVCUDgeE+fX8aSkroKBYrhFF21wrWgBYrm2iYrmKdgCK1wiikVzbTADiuFaMVqO2gAJWuMoNGK1HYT0GTQBrbjQrhFkdXi8JPhLckeXlScrjgjB9K1Caie8R8jb8q7qyW1yoRUTfL0f+E+VckcsvZeWNejKYrmKYw6Rez42Qnac4c9OKs3+irZ2jzmfc648OPvVXkiT4S7EuK9ipYxx6V7FbMkcVzFTxXsUCI4r2KniugUgB4r2KJipAD+GiwEvaS0uLm0gWAtgyHckcBkZhjk454A+HmPrPshDMOz9tAw915MrtK7TvPBHr5+XBFVL7tcLe4ltbK0luHjbB2rnn5DmqGg9q7q71KGzlj3M7bTtHI45NeZHP8Anbr6L8XxNm9ntBYsvHxqoVqwWY+dQIr01fsi2A217bRttcC5piAla5tqxsz1rhjxRYUV9tc21Z7liudpxR7WyadhwdpIBOPLzocklY0m2Rk0iRbBboSKxK7igHQfPz+VLtpzwK2FwWkt2WCOTAG0cc4xSuGBY3WSaLeV6A+RqKy62VeL4OIGLADjPlUpBL4RyfTFRDlCpFWY51jTpyenwqVlBjb3bLbtktwAAoOPh51U1GctGwc5FKtc1NreyR0PjE8WWzzjvFP5U5iiUnvGZWAYjafOsqkx02qEe0+hrmKc37o6sCAvGFwKUSERDL+BfU10xyWrZCUKeiO3mvYqr7QxvVxkQBSDxyT69c+g92rgwwBU5B86I5Iy6FKDitnK9ipYruK2YIgVGRiowuCT5noP1+QogFNOz6FtSQgDcEJ5+FRzSaxtopiSckmJ7zTJbZUnLiOWblkJIckdCQOPh8KoGOdZN5PjPRjjcfrjP41qbp3vuzOn3d2i+0yQMZNowNwOOnyFYPSGvl7UapBPM7W5b92rPxwwHC5yvHkRXi7bv2ek0uh/B3zKTPtHoB/3ohFECbeOmM9a7tzXt4n/AIR5k/2YLbTLSrOKbMk4LAHAXNUglGglaH3D160521oUavY7ighgHgjCD4dap30EE7luA3mfWqT3UjZyc1FZJGbCLkk4+tRUJr2Wc4hXTDpFjIZuorQQwFUCxIOOAfSgaZYCOPvZgxmbyJGBTNSEIDNtzU5S9FIx9gSmF8Zyx8waWSxgSk5HPqKt391FEhA6noaQyXbk0o2abRXWVGUDgUN5RnFcFs8YLMh2jqfIfP0qjPqlqpKxP3z5xthG/B+lU0ttk9iztfKx04iPkptIx5ktn/8AP41p45yyK4PDDcMGsfqKzajAtvMI4CxVj3koycLg4AzkdTTCBpLeJUuNUMeyIMSYUCqBgdTn1FQjlSbbLSxtxSQy1m/1VO4TSbCO6klyrbidy/HpjHXrSSeXtEoM17p9tGoJG57oE5HO0ZI54xitLo5X2NZ0ujcmYFlkO0+HyAwPrVG40y4hnLTXCd4zliQ7eZAJPn5jpx9qjly3KkbhClsTLb9o5O7RY9O3SIWjPfBtyjAJGG5HPUetAv5+0OkRd/ObMJkbkQZ/P49ac9oluNMsl1ewTvVjVe8jxztYgHOOPTJx6E+tR1qe2uNCM8hYpLHvTCljnGfL7fesQyPtG3FNFnSNSt9XtBcWu4Y4dGHKH0NXwp9DWPtoLV7VJIFnwwBCrcSKMkfPj60C8WBltpbWa7Cvk97HcScj+74s/hXavK1tHK/G3pm3Apl2ePeXz90yk91IucbgCODkefNfPLH9okd5HrVzIsTgtBKrSBcH+82R6dBnrzWm7LtNdXr2rTPEX3PhYxklnyRxgdSeTn61PL5cXBxHDA4yTs0Go3dmmnW9mLlmdEfdtQkDJ6DaMDp0rOQlv2iGW7HdbnbE0wCnxDA5+H4U81nS1jtoJIYoZYpAxWUSF2kBA5zjpzxis5HLZy3T2kcubiMBmjDdAfr8R9689NpHUaWCCC6nP9phOT7okXP86bLoFvNIhRysY5K9Sa+T9qdPuZbyIhsWoUAqwB2Pljn6gAdfI1CyiurC5WO21A7ypPdjPC+pw3HpXWvIklSJ/wBeLdn2R9I09E2GNsj+9nmqo0m1CHHi/wARyawqaxqUOP7bcrj/AN1m/n+lGh7Q6moz7UWB8njX9KS8r5G/GNgtkiLt4K/7w5qrLCovFlQYwc/D7UgTtPeIDvjhcD4EfnXv/MjHxNaZz/DIf0ra8mJl+PL4NfJdrFxnJxjFZbtP2lSxutN3PMqrIzzKgJDIVZOfkxB/5aB+34ZPE8M30wT/ADFKdcuLbU4ZDa4aYRlSCnizkY+3PHnSnkgo2mKOObdNGqnk74Biw2+ope7kUK3l32kWw4UoOB8ulcY12wjas5pSp0I5JXnZe9DSyM+CJ2Mm4A9QOg+g9KOdL1S6jAihk7l3wM8YHC8eXvH5Y+1PY7zVV2rp2hpbKEwHdQGwcjqePM+VQkXX5Vb2nU7a1QcuokO5R8dv5ivJeZnfxSOnslM0KPqEJDrLuBBAXA4xngnPPn0/E0+l2zlHM1gZj4WFzc7goyc+ESDHRc+vHXAwon7PrBbftC4vWe3fG2WOBSWzzkAeLHXyqwOzg9jivFu7jupxhd0hU4wT08qm5Mei7p0UVrA6x3Gnod7EKs24DnoA0nA4HH61fhmVWdprrT7hWOQGKnFZWSyhhvFtWNz3m4KfESqkjPXPoaNqemQaWyR3SXLMwPu54xg45I9aW7sDSlixJ9vt1TbsKAKRjzHKEdK5BbQIAqX1vCitkBYV8uegjAHPpSK90K2s7OO7kiZg4GBjn8WxU7HRbK6skue6jXvCVwxAOBj0z6+tZpoCx+zrWMANc25GGJwhXPOcnCZ65/zxUb2zgbTpgJrWRm5ZNoJblcDJTPr0NL9V0mHTYkna1R1mdtm0DPAJ88elAawhOnNfCDu41BJAHx2nGOPI1qpC0EcQ20LRQy2oWQ7mXvFB3ZB/iz5Dyph2cmkt9bttrPFFKXSUk8MrBj1+BAP0pLalLhXWJ50CEFhubpkj8qgl0ll/b7N9jRNuDAYbPzHPmaG2ho3tjGU7JaHEAw2Wu0Z58gKw+l6XKvb26vJYmjs5YkEcnq+Icj7h/tTddX1TUYkmnlm2nlCY0Xd8SMc/PzqaXd4m1hLkqQRujB6fLHpRzNcQGtJJdag8YVe67tYgB13+90+ZX8azhmRtUgA8TGE5bb7o5Iz6dK0lppGp6mhcCR0z4ioCLnPqefx8qoanoZtr/uJTlwHLbJGOSdvOQacZWO6A565x8PjUIy+P3vd5yfdY+vxFd/ZXIAlnT0xKfzzVdrG871xHeSqBgYZUbyz6fEUGuaLWQQMefkCDmhCTJJKFBnABxUBY3h3H2gMTyT3IGfxxVeKO9eSYDuvCdpyh8XHXrxTDmi2xXrgkjnNBLo4LRlWZOCPPPp+NRNvdrkfuz/zMP1qLx3ZyzKGYnJ/ek5+60UHJFmHVobI/2iVQjDlD1Py+NPLB11KNZLF0mRgWBU+Xx9KyE9vNKrBrRgce8rJn+deF9dWsjyIlxCSu0lUPu9Mcda6sPkPGqOfLhjN2fRIrWZ7W379Jd8mouxDFvc425+HiorWLxjWX7uOPv3jMe3aDtB+Hw9ap2d+4h0ndvLSXLPLlmJIyBznP8I8/Kq8k0q6brJjXbLLeYj2IqllBB4IAz1PPJ461xlA/aO5019It9H1DU4rTNuh8RO7O0jIGDn3gfpTrSTaXulQwKitFbOY0YtjIHQ84I4I4rLdvLL23TrBoAXuootvhfnG09eeOQPv8aeaFJpmjWdnZicLJP4thcNz0J+HTP19KcfsTE11p9m2sS6o96RIG4hW2cgbQBjgc+716U07V2NpqGpEXNzLEYcEKsDtnp5gEdccfCkccdw/aTvyn9m5IkLkc4iGMbv8AieXUfc/a0XF7fq1vC0gAAbkrtwXz0IyeF+9F/YD3V4ba/wBGsYJJ5I4WyVZbd2JwcDjqKudmLW1h072eJjPDE/BlhZccDyPwxSTtdJNc6UsVlGZZEV2jXnDAq+OhzjdtHlTHQL+202xgtLt+6lklkCIy58O/wnnyxj16iiLV7E0Uu0t3YAW1tfSyIpV22rCSGDblPIPHBP8AnNL0vrJ+zd1p0EhCBAod4mB5kySfuftQ+3Ua3MFv7OImuUU+FWG4eElQcEY978apeyCLs5czKYu8C42iQb+ZOBjrmhN2N9HtMtYbJbhYrqOcSIWJAII5J5yOnipde25h0SRd0cuxxJlW4xjFG0Eyx2141xujO7aodmJxluQCenTmqFw7N2dkLk94fEQ3JHBHn06mm3Ykhj2Qd7mx71tq7xG23Hu5zR21aZO0Y0rZCIzb99vKncTz8ar9jGC2rqMADZx6cmtFDDFcXA7xfHjCt54z0qbpGx52UkmnS9t5JNqWkiKoReoddx5+ZNLO0tmYtTfu5pHfZJtDtk/3TxTfs3tGpa2FwButsY6f6IUHtJxqeec+Lkdeg/Stw7Msx3Z957q0DXcjmTceWXHlQtXnmsbS5khKl0dQN4yOVB/Or3ZmaTUUaeRWVcsD493lkHmhXF1bx6jc25liZxIBt7xc5wBjB+VV0YbCwIZbffuHugkY46UqspGOuahb9RhHGTnqB9v6U/sAHWUGPbgcAjGOKqSR26XsjIMOUTJaPk8uOvpwKKiK2VNWnbT4TN3Ql8QXGcdaO0bbN2xataraKXMdyiup8tu4cZrixtJal0BKhsZ9fpRSDYrsZlv7QXCQ7Qdw2t5YOKCHimmmgWIkwyIDnGCTjGKZafbRJmG1QKu0ttGfP51UijjF2xWIq0skZLls7zkeXljgU6iFmlEk8nssYubkNcqSmLZV24GfFjp1oMt2RZtcw6nezosxgPchVO4MVb38DAKn+tKdF1e0vL+wCxTo+mQnvB3Wch1C8HPxzg+hoXZyT9p6GyB/A19LKrMnhwXd8/M7wP8AlqPBlrG17eWGiTPNrcolE0ixwG5QSE+EFjwvoR8BirndG3v5gjufaSFjIi7wIoXfww90cj3uOBWL/wDENDrF3aJa3GzZLLGwuMKsOTCmcjPGQSfh5U8vtctv2lpRhuJlhjuRDIkak94DCqjIzzg+Ig9Pj5Cx6szZwXEsGpPYub0hptqsssIVcnzzyfXgedSvdQWwu/ZQNTlw4QPG0AXJAPQkHz9KUaxqdqup3mpxzIRasJkjfgyYJOB68o30Ne1yx/aeswXEN7aQqlykpindlk24QAYCnklG8/r6H8aHY+vLwWUdpJ/6lKbqISBY2hyvu8NnAz4x0J6GmtmzQiCd+/Zr1IoYxLF3hQOobkpwvvc54461m9Vhhuxpkffwx+w26xSGYsoYjuCSvHI8B5+VXZr8u2k2en3phOmTWbXuA4EkSRgMigL4vd6cfSlwCzt9d2el3ly+rd5IhIVA/JLbV/h+ny4r2tmGXs/HqFln2ZmjAWIgqcsfI89R1PTFU+0Uw1LW0sdPmj9rfvZB32AgH7vkluB0P+eja50+d+ykGlmWCW/knDgxMDGwV2Y4IGMhT6dQfOjh0KxBo117XFcd3Hdx5hfqFU5CFvXpheaU39xHPoNzOkcgRlAAfjzxzg+uMVb7JyQ6Zb3UFxLDuNq48BLBf3ZTyHqw+lKoO4bQ30tbmNZ9oGWBC++Dk4zit8EPbQ27Gn+zT5z1X86Yt2h06LU208yP36kBiF8KkjPX6iszpcY0wMGv4Jycg9zIcAqzA8kA+h+tL57O5j1u51KUr3LyBVbcM7toOCOo6Hn4UnjEfcdBitIDcNDITNOiPIhYE8cDgdOMVS7TP3epxkqW5bhep8GfyrI9i9RMesrLJJt9oBjLOD/Dx6YHHWr/AGk1G+l1zT0aNZEnklWMIh8ZELg4wTTSph2S0CSCKUw2xjEQVjsj5AOPX6V877TWt7FrFy19DOS8pbese4HnjDL59PSmPZNz2d0+9nuYlQPLlJMZC7VwePPnIHyNaYXjrK8lyhl7wKQ0SnnJPxoaMyjZb7JM8nZpZZg/e7cEvndxvxn7CkCNcv24mVml7hspjnbtCEjyx1/P1rUb7gQbLdIYoXwMsCdx5A4Prk8/hVZXdNWaMwoZHtxJnJIHiIP1rS6CgHbgyxaY4tmdW3xjKE5xluh6+Qo2gkt2fs5ZMtM6qXY9SQB1+NWLqaL2eefULraY/F+74AUZJzj0yaBb3TvAFt3BjD8BuS/p8c59Dj40euh0K+xZmma6NzKzlXyMt0yOR8qDE0zdqJkklPciJSEzwMBCD/P7000qCGzMv7PR42lYBwSWbIHkDz68VNrexN1NNHJF7UI8GTPHu4HGcDgelaXtCMenZ+aKY9zeEK3LEKwY9B+VXotLvrc5i1adR127mx9t1XogAq7mbdjnKKfxxVhcY4Lf9GPyqxiyjFbOwK3ckcmc5O0jOeuQc5qytqiAKiYXdu8BxlvUijFXPOD/APZ/SuoZB/qyR8XH6Ugti82LN7WpKMJj4CQAyAjxc/U/5NXUhUhGkjXvAiqSQDjHln0HNWNoPkFP+fiK9hl/1h/6W/WlSBtkDbJMQHVHwCMMobg4z1+Q+1F2kkZyMDA49PT61Dcn97A/+Pmph0/uSH6L/ShoLBLYxLKZMIWYAZKg8AYx8PL7VOWJlhVUhjl2e5GwG1T6/L5UQF+uCR/xMflXjvY9GHzJb86KQxdIDDeN3OkSSW6vu2RwiNJhtHBB6glRxk9enBqFnbTK0gZGgWXBAiTu+6wT0YAZH0HXpTMoeu6Pp/sh8efxrokdTzuYf7qdKVGnJmT9iW0l1J7qa4aJpCUZIw3RnQZPTPh6fyo2kSWl0skQjnXEp3YLkJnk5PnwCcY3YUYrQusDZ3QbyTnDx+eSc9PUnn4n1rkMUKZ7mxt1ycnEXn9VpON9hyKQ0y1uLZO9jXDqHw+DtOOoyD61VGjvaanY3ens5MEhY5kxtBBBwAoHQny/KnkfegCNFRVA42HOPsMV55I84lnQ+oJH9aIwigcmJtVsJn01raCeWWZiChnfLDaDwMeuR19BV/8A8L7ya21Ga1dXkvGhysuM93Eu7IGeRklQfXA+tnULSL9kx3CTtG85eNRGwU7egx9fyrPut1pkCSadO8d0saxNMrrmUYYtnqfe554rSx7TDmqaNJrE0t1qt4XjG5XyXD7VYeR4+WPjilzW1uLjvycyBO78BONuc8j51W0QSz2qSagpFwVzI8ufFk8ceoFNliVASFEY/iYAE/StNUzDZUNt3yGN0HdPwwK+8PPjz4rzDuRiPls8sKNLKW8KhgPXzPzoJB5xGxHyHH4UqFbM/pNpf/s/URJcSpOz7klTwMDkncPP7etPJb28kaztrhpJfZbcxGSUnLEFdueSMsCScea1atRlJAw2545x+gqJHfW4Lf6ReDyOv2p0OwObjqVA+LACpq7nAJjPyOf5ZoS3CcExAfImie2KRgmUfY0CCqufej+oyP0rjLCDycH0LD9aH3kDcuR9VNTW3if3ACPg5H5UgOL3IPvL8gx/IUZHhGP3g+h/U0P2ZOn70f8ASfzqPdQhtrStn4Ic0AWu8zwrx5+LfpUG78+6I/pz/Oh7YAcCNn+LttH6/hR0jI6dyn+Abj9zSGQzOo5C/XivHcwBdIQvqxH5VN2C+8JnPz2j8MUN5ZoiMW/dZGQxXkj60DJiKNv9Vu/wggfcmvGKFDlgFxzgsSfsKqm4lHJk46+6P0qXtMg4GDj1GKKAMbiJPcDY+AA/rXDcxkcZX4gA/wAzUPaZMZKJjr7zfrUkmaU8QA/P+tFARMik5M0xrwKsdqzuW9ApJqysSkZkSMfQH8qisigFLZA3POAAooAr3Vi80bFpfGcYcqoKgMG6+X41CRZprR4EtA5IKiSRwm4eRGN1MDGW8Uzq2OcY4FAe8gJdA5wfMKRTt9Cr2Aje7jDe0Lbd+GOGErYAJyP7vpQiZ3/00lo+emP61Njas3MjZ+Oev2qLC2zzPg/Ek/lQhPZHu26BLX6YNcMD/wCyt/p/3qRitj0nUn/F/So+zQ/7VefitMCzbIUhIKhWz0QVyNilxImTg+If5+tTt0EcarGCQDnPHP40KY7Z0fpxigD/2Q=="/>
          <p:cNvSpPr>
            <a:spLocks noGrp="1" noChangeAspect="1" noChangeArrowheads="1"/>
          </p:cNvSpPr>
          <p:nvPr>
            <p:ph sz="quarter" idx="1"/>
          </p:nvPr>
        </p:nvSpPr>
        <p:spPr>
          <a:xfrm>
            <a:off x="1981200" y="765176"/>
            <a:ext cx="8229600" cy="6092825"/>
          </a:xfrm>
          <a:noFill/>
        </p:spPr>
        <p:txBody>
          <a:bodyPr/>
          <a:lstStyle/>
          <a:p>
            <a:pPr>
              <a:buFont typeface="Wingdings 3" panose="05040102010807070707" pitchFamily="18" charset="2"/>
              <a:buNone/>
            </a:pPr>
            <a:endParaRPr lang="en-US" altLang="en-US" dirty="0" smtClean="0"/>
          </a:p>
          <a:p>
            <a:pPr>
              <a:buFont typeface="Wingdings 3" panose="05040102010807070707" pitchFamily="18" charset="2"/>
              <a:buNone/>
            </a:pPr>
            <a:endParaRPr lang="en-US" altLang="en-US" dirty="0" smtClean="0"/>
          </a:p>
          <a:p>
            <a:pPr algn="r">
              <a:buFont typeface="Wingdings 3" panose="05040102010807070707" pitchFamily="18" charset="2"/>
              <a:buNone/>
            </a:pPr>
            <a:endParaRPr lang="en-US" altLang="en-US" i="1" dirty="0" smtClean="0"/>
          </a:p>
          <a:p>
            <a:pPr algn="ctr">
              <a:buFont typeface="Wingdings 3" panose="05040102010807070707" pitchFamily="18" charset="2"/>
              <a:buNone/>
            </a:pPr>
            <a:r>
              <a:rPr lang="en-US" altLang="en-US" i="1" dirty="0" smtClean="0"/>
              <a:t>                    Thank you</a:t>
            </a:r>
            <a:r>
              <a:rPr lang="en-US" altLang="en-US" dirty="0" smtClean="0"/>
              <a:t>!</a:t>
            </a:r>
          </a:p>
        </p:txBody>
      </p:sp>
      <p:pic>
        <p:nvPicPr>
          <p:cNvPr id="25603" name="Picture 3" descr="index.jpg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06453" y="1550742"/>
            <a:ext cx="2592388" cy="19446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5604" name="Picture 4" descr="index.jpg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00450" y="3984770"/>
            <a:ext cx="2495550" cy="18732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5605" name="Picture 5" descr="index.jpg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52444" y="3013220"/>
            <a:ext cx="2601912" cy="19431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663763933"/>
      </p:ext>
    </p:extLst>
  </p:cSld>
  <p:clrMapOvr>
    <a:masterClrMapping/>
  </p:clrMapOvr>
  <p:transition spd="slow">
    <p:wipe dir="r"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Facet">
  <a:themeElements>
    <a:clrScheme name="Facet">
      <a:dk1>
        <a:sysClr val="windowText" lastClr="000000"/>
      </a:dk1>
      <a:lt1>
        <a:sysClr val="window" lastClr="FFFFFF"/>
      </a:lt1>
      <a:dk2>
        <a:srgbClr val="2C3C43"/>
      </a:dk2>
      <a:lt2>
        <a:srgbClr val="EBEBEB"/>
      </a:lt2>
      <a:accent1>
        <a:srgbClr val="90C226"/>
      </a:accent1>
      <a:accent2>
        <a:srgbClr val="54A021"/>
      </a:accent2>
      <a:accent3>
        <a:srgbClr val="E6B91E"/>
      </a:accent3>
      <a:accent4>
        <a:srgbClr val="E76618"/>
      </a:accent4>
      <a:accent5>
        <a:srgbClr val="C42F1A"/>
      </a:accent5>
      <a:accent6>
        <a:srgbClr val="918655"/>
      </a:accent6>
      <a:hlink>
        <a:srgbClr val="99CA3C"/>
      </a:hlink>
      <a:folHlink>
        <a:srgbClr val="B9D181"/>
      </a:folHlink>
    </a:clrScheme>
    <a:fontScheme name="Facet">
      <a:majorFont>
        <a:latin typeface="Trebuchet MS" panose="020B0603020202020204"/>
        <a:ea typeface=""/>
        <a:cs typeface=""/>
        <a:font script="Jpan" typeface="メイリオ"/>
        <a:font script="Hang" typeface="맑은 고딕"/>
        <a:font script="Hans" typeface="方正姚体"/>
        <a:font script="Hant" typeface="微軟正黑體"/>
        <a:font script="Arab" typeface="Tahoma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rebuchet MS" panose="020B0603020202020204"/>
        <a:ea typeface=""/>
        <a:cs typeface=""/>
        <a:font script="Jpan" typeface="メイリオ"/>
        <a:font script="Hang" typeface="HY그래픽M"/>
        <a:font script="Hans" typeface="华文新魏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Facet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lumMod val="110000"/>
              </a:schemeClr>
            </a:gs>
            <a:gs pos="88000">
              <a:schemeClr val="phClr">
                <a:tint val="9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lumMod val="100000"/>
              </a:schemeClr>
            </a:gs>
            <a:gs pos="78000">
              <a:schemeClr val="phClr">
                <a:shade val="94000"/>
                <a:lumMod val="94000"/>
              </a:schemeClr>
            </a:gs>
          </a:gsLst>
          <a:lin ang="5400000" scaled="0"/>
        </a:gradFill>
      </a:fillStyleLst>
      <a:lnStyleLst>
        <a:ln w="12700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5400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l"/>
          </a:scene3d>
          <a:sp3d prstMaterial="plastic">
            <a:bevelT w="0" h="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04000"/>
              </a:schemeClr>
            </a:gs>
            <a:gs pos="94000">
              <a:schemeClr val="phClr">
                <a:shade val="96000"/>
                <a:lumMod val="82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94000"/>
                <a:lumMod val="96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Facet" id="{C0C680CD-088A-49FC-A102-D699147F32B2}" vid="{CFBC31BA-B70F-4F30-BCAA-4F3011E16C4D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Facet</Template>
  <TotalTime>347</TotalTime>
  <Words>324</Words>
  <Application>Microsoft Office PowerPoint</Application>
  <PresentationFormat>Widescreen</PresentationFormat>
  <Paragraphs>52</Paragraphs>
  <Slides>7</Slides>
  <Notes>2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7</vt:i4>
      </vt:variant>
    </vt:vector>
  </HeadingPairs>
  <TitlesOfParts>
    <vt:vector size="13" baseType="lpstr">
      <vt:lpstr>Arial</vt:lpstr>
      <vt:lpstr>Calibri</vt:lpstr>
      <vt:lpstr>Trebuchet MS</vt:lpstr>
      <vt:lpstr>Wingdings</vt:lpstr>
      <vt:lpstr>Wingdings 3</vt:lpstr>
      <vt:lpstr>Facet</vt:lpstr>
      <vt:lpstr>PowerPoint Presentation</vt:lpstr>
      <vt:lpstr>STRENGTHS</vt:lpstr>
      <vt:lpstr>  WEAKNESSES</vt:lpstr>
      <vt:lpstr>  OPPORTUNITIES</vt:lpstr>
      <vt:lpstr> THREATS</vt:lpstr>
      <vt:lpstr>Conclusion</vt:lpstr>
      <vt:lpstr>PowerPoint Presentation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Utilizator</dc:creator>
  <cp:lastModifiedBy>Utilizator</cp:lastModifiedBy>
  <cp:revision>37</cp:revision>
  <dcterms:created xsi:type="dcterms:W3CDTF">2017-11-08T14:07:19Z</dcterms:created>
  <dcterms:modified xsi:type="dcterms:W3CDTF">2017-11-21T06:48:40Z</dcterms:modified>
</cp:coreProperties>
</file>